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modernComment_12B_0.xml" ContentType="application/vnd.ms-powerpoint.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6" r:id="rId2"/>
    <p:sldId id="259" r:id="rId3"/>
    <p:sldId id="382" r:id="rId4"/>
    <p:sldId id="296" r:id="rId5"/>
    <p:sldId id="302" r:id="rId6"/>
    <p:sldId id="386" r:id="rId7"/>
    <p:sldId id="301" r:id="rId8"/>
    <p:sldId id="299" r:id="rId9"/>
    <p:sldId id="297" r:id="rId10"/>
    <p:sldId id="303"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91202B-F229-CCCE-DE75-4EAA5C049339}" name="Maria.Leedham" initials="M" userId="Maria.Leedham"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12FE4F-FE86-4BF0-BDC9-C6FA14C32632}" v="94" dt="2025-02-26T12:44:07.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74"/>
    <p:restoredTop sz="81295" autoAdjust="0"/>
  </p:normalViewPr>
  <p:slideViewPr>
    <p:cSldViewPr snapToGrid="0" snapToObjects="1">
      <p:cViewPr varScale="1">
        <p:scale>
          <a:sx n="104" d="100"/>
          <a:sy n="104" d="100"/>
        </p:scale>
        <p:origin x="120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modernComment_12B_0.xml><?xml version="1.0" encoding="utf-8"?>
<p188:cmLst xmlns:a="http://schemas.openxmlformats.org/drawingml/2006/main" xmlns:r="http://schemas.openxmlformats.org/officeDocument/2006/relationships" xmlns:p188="http://schemas.microsoft.com/office/powerpoint/2018/8/main">
  <p188:cm id="{4116E51E-AE08-431D-B3E0-4B4E6B639AFC}" authorId="{8391202B-F229-CCCE-DE75-4EAA5C049339}" created="2025-02-26T12:46:02.961">
    <ac:deMkLst xmlns:ac="http://schemas.microsoft.com/office/drawing/2013/main/command">
      <pc:docMk xmlns:pc="http://schemas.microsoft.com/office/powerpoint/2013/main/command"/>
      <pc:sldMk xmlns:pc="http://schemas.microsoft.com/office/powerpoint/2013/main/command" cId="0" sldId="299"/>
      <ac:spMk id="54274" creationId="{959785A6-D11F-5AE1-7043-0053B27CBF6C}"/>
    </ac:deMkLst>
    <p188:txBody>
      <a:bodyPr/>
      <a:lstStyle/>
      <a:p>
        <a:r>
          <a:rPr lang="en-GB"/>
          <a:t>Gil - thinking I could include concordance lines for students to categorise. Can I have an Excel handout? Or better to stick to Word?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DD8AA-EFCD-4049-B290-2AD84D79EB78}" type="datetimeFigureOut">
              <a:rPr lang="en-GB" smtClean="0"/>
              <a:t>22/04/2025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230F0-8B93-9541-A11C-5C07D4A256AD}" type="slidenum">
              <a:rPr lang="en-GB" smtClean="0"/>
              <a:t>‹#›</a:t>
            </a:fld>
            <a:endParaRPr lang="en-GB"/>
          </a:p>
        </p:txBody>
      </p:sp>
    </p:spTree>
    <p:extLst>
      <p:ext uri="{BB962C8B-B14F-4D97-AF65-F5344CB8AC3E}">
        <p14:creationId xmlns:p14="http://schemas.microsoft.com/office/powerpoint/2010/main" val="2121973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F230F0-8B93-9541-A11C-5C07D4A256AD}" type="slidenum">
              <a:rPr lang="en-GB" smtClean="0"/>
              <a:t>1</a:t>
            </a:fld>
            <a:endParaRPr lang="en-GB"/>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5D93B1C3-130E-56CD-9E7D-920813F51E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49FE0EB4-DC7C-3936-A273-B43CA4D6634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dirty="0"/>
          </a:p>
          <a:p>
            <a:pPr eaLnBrk="1" hangingPunct="1"/>
            <a:r>
              <a:rPr lang="en-GB" altLang="en-US" dirty="0"/>
              <a:t>Here are the original negative lines again. So from an initial idea, rather than simply reading newspapers, I was able to quantify the negativity, positive and neutral instances, then systematically sort these and make some claims about how SWs are viewed in the press. Ideally need a second rater for some inter-rater reliability – I have tried using Chat GPT 3.5 but wasn’t great – improving all the time</a:t>
            </a:r>
          </a:p>
          <a:p>
            <a:pPr eaLnBrk="1" hangingPunct="1"/>
            <a:endParaRPr lang="en-GB" altLang="en-US" dirty="0"/>
          </a:p>
          <a:p>
            <a:pPr eaLnBrk="1" hangingPunct="1"/>
            <a:r>
              <a:rPr lang="en-GB" altLang="en-US" dirty="0"/>
              <a:t>Corpus used as a way in. then qualitative research. This is an example of corpus-assisted discourse studies - CADS</a:t>
            </a:r>
          </a:p>
          <a:p>
            <a:pPr eaLnBrk="1" hangingPunct="1"/>
            <a:endParaRPr lang="en-GB" altLang="en-US" dirty="0"/>
          </a:p>
        </p:txBody>
      </p:sp>
      <p:sp>
        <p:nvSpPr>
          <p:cNvPr id="59396" name="Slide Number Placeholder 3">
            <a:extLst>
              <a:ext uri="{FF2B5EF4-FFF2-40B4-BE49-F238E27FC236}">
                <a16:creationId xmlns:a16="http://schemas.microsoft.com/office/drawing/2014/main" id="{E8BD0CAC-6BD5-3EE1-C551-416177F0BA4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E3284A"/>
                </a:solidFill>
                <a:latin typeface="Arial" panose="020B0604020202020204" pitchFamily="34" charset="0"/>
              </a:defRPr>
            </a:lvl1pPr>
            <a:lvl2pPr marL="785150" indent="-301981">
              <a:defRPr sz="3200">
                <a:solidFill>
                  <a:srgbClr val="E3284A"/>
                </a:solidFill>
                <a:latin typeface="Arial" panose="020B0604020202020204" pitchFamily="34" charset="0"/>
              </a:defRPr>
            </a:lvl2pPr>
            <a:lvl3pPr marL="1207922" indent="-241584">
              <a:defRPr sz="3200">
                <a:solidFill>
                  <a:srgbClr val="E3284A"/>
                </a:solidFill>
                <a:latin typeface="Arial" panose="020B0604020202020204" pitchFamily="34" charset="0"/>
              </a:defRPr>
            </a:lvl3pPr>
            <a:lvl4pPr marL="1691091" indent="-241584">
              <a:defRPr sz="3200">
                <a:solidFill>
                  <a:srgbClr val="E3284A"/>
                </a:solidFill>
                <a:latin typeface="Arial" panose="020B0604020202020204" pitchFamily="34" charset="0"/>
              </a:defRPr>
            </a:lvl4pPr>
            <a:lvl5pPr marL="2174260" indent="-241584">
              <a:defRPr sz="3200">
                <a:solidFill>
                  <a:srgbClr val="E3284A"/>
                </a:solidFill>
                <a:latin typeface="Arial" panose="020B0604020202020204" pitchFamily="34" charset="0"/>
              </a:defRPr>
            </a:lvl5pPr>
            <a:lvl6pPr marL="2657429" indent="-241584" eaLnBrk="0" fontAlgn="base" hangingPunct="0">
              <a:spcBef>
                <a:spcPct val="0"/>
              </a:spcBef>
              <a:spcAft>
                <a:spcPct val="0"/>
              </a:spcAft>
              <a:defRPr sz="3200">
                <a:solidFill>
                  <a:srgbClr val="E3284A"/>
                </a:solidFill>
                <a:latin typeface="Arial" panose="020B0604020202020204" pitchFamily="34" charset="0"/>
              </a:defRPr>
            </a:lvl6pPr>
            <a:lvl7pPr marL="3140598" indent="-241584" eaLnBrk="0" fontAlgn="base" hangingPunct="0">
              <a:spcBef>
                <a:spcPct val="0"/>
              </a:spcBef>
              <a:spcAft>
                <a:spcPct val="0"/>
              </a:spcAft>
              <a:defRPr sz="3200">
                <a:solidFill>
                  <a:srgbClr val="E3284A"/>
                </a:solidFill>
                <a:latin typeface="Arial" panose="020B0604020202020204" pitchFamily="34" charset="0"/>
              </a:defRPr>
            </a:lvl7pPr>
            <a:lvl8pPr marL="3623767" indent="-241584" eaLnBrk="0" fontAlgn="base" hangingPunct="0">
              <a:spcBef>
                <a:spcPct val="0"/>
              </a:spcBef>
              <a:spcAft>
                <a:spcPct val="0"/>
              </a:spcAft>
              <a:defRPr sz="3200">
                <a:solidFill>
                  <a:srgbClr val="E3284A"/>
                </a:solidFill>
                <a:latin typeface="Arial" panose="020B0604020202020204" pitchFamily="34" charset="0"/>
              </a:defRPr>
            </a:lvl8pPr>
            <a:lvl9pPr marL="4106936" indent="-241584" eaLnBrk="0" fontAlgn="base" hangingPunct="0">
              <a:spcBef>
                <a:spcPct val="0"/>
              </a:spcBef>
              <a:spcAft>
                <a:spcPct val="0"/>
              </a:spcAft>
              <a:defRPr sz="3200">
                <a:solidFill>
                  <a:srgbClr val="E3284A"/>
                </a:solidFill>
                <a:latin typeface="Arial" panose="020B0604020202020204" pitchFamily="34" charset="0"/>
              </a:defRPr>
            </a:lvl9pPr>
          </a:lstStyle>
          <a:p>
            <a:fld id="{5BA6E4A6-64F5-4E7E-A41A-04ED692EBD9A}" type="slidenum">
              <a:rPr lang="en-US" altLang="en-US" sz="1300"/>
              <a:pPr/>
              <a:t>10</a:t>
            </a:fld>
            <a:endParaRPr lang="en-US" alt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F230F0-8B93-9541-A11C-5C07D4A256AD}" type="slidenum">
              <a:rPr lang="en-GB" smtClean="0"/>
              <a:t>11</a:t>
            </a:fld>
            <a:endParaRPr lang="en-GB"/>
          </a:p>
        </p:txBody>
      </p:sp>
    </p:spTree>
    <p:extLst>
      <p:ext uri="{BB962C8B-B14F-4D97-AF65-F5344CB8AC3E}">
        <p14:creationId xmlns:p14="http://schemas.microsoft.com/office/powerpoint/2010/main" val="361581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75D7E53D-9E4A-FDE8-59DD-802C2C483F9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3A60301F-17B2-90F7-4175-569995E2BE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64795" indent="-264795"/>
            <a:r>
              <a:rPr lang="en-GB" sz="1200" b="1" dirty="0">
                <a:solidFill>
                  <a:srgbClr val="7030A0"/>
                </a:solidFill>
                <a:cs typeface="Arial"/>
              </a:rPr>
              <a:t>Recap</a:t>
            </a:r>
          </a:p>
          <a:p>
            <a:pPr marL="264795" indent="-264795"/>
            <a:endParaRPr lang="en-GB" sz="1200" b="1" dirty="0">
              <a:solidFill>
                <a:srgbClr val="7030A0"/>
              </a:solidFill>
              <a:cs typeface="Arial"/>
            </a:endParaRPr>
          </a:p>
          <a:p>
            <a:pPr marL="264795" indent="-264795"/>
            <a:endParaRPr lang="en-GB" sz="1200" b="1" dirty="0">
              <a:solidFill>
                <a:srgbClr val="7030A0"/>
              </a:solidFill>
              <a:cs typeface="Arial"/>
            </a:endParaRPr>
          </a:p>
          <a:p>
            <a:pPr marL="264795" indent="-264795"/>
            <a:r>
              <a:rPr lang="en-GB" sz="1200" b="1" dirty="0">
                <a:solidFill>
                  <a:srgbClr val="7030A0"/>
                </a:solidFill>
                <a:cs typeface="Arial"/>
              </a:rPr>
              <a:t>What you can do with a corpus</a:t>
            </a:r>
            <a:endParaRPr lang="en-GB" sz="1200" b="1" dirty="0">
              <a:cs typeface="Arial"/>
            </a:endParaRPr>
          </a:p>
          <a:p>
            <a:pPr marL="264795" indent="-264795">
              <a:buFont typeface="Arial,Sans-Serif"/>
            </a:pPr>
            <a:r>
              <a:rPr lang="en-GB" sz="1200" dirty="0">
                <a:cs typeface="Arial"/>
              </a:rPr>
              <a:t>Descriptive statistics on mean sentence length, variety of lexical items used, (per text and for the whole corpus)</a:t>
            </a:r>
          </a:p>
          <a:p>
            <a:pPr marL="264795" indent="-264795">
              <a:buFont typeface="Arial,Sans-Serif"/>
            </a:pPr>
            <a:r>
              <a:rPr lang="en-GB" sz="1200" dirty="0">
                <a:cs typeface="Arial"/>
              </a:rPr>
              <a:t>Produce frequency word or phrase lists</a:t>
            </a:r>
          </a:p>
          <a:p>
            <a:pPr marL="264795" indent="-264795">
              <a:buFont typeface="Arial,Sans-Serif"/>
            </a:pPr>
            <a:r>
              <a:rPr lang="en-GB" sz="1200" dirty="0">
                <a:cs typeface="Arial"/>
              </a:rPr>
              <a:t>Get concordance lines and sort these in different ways</a:t>
            </a:r>
          </a:p>
          <a:p>
            <a:pPr marL="264795" indent="-264795">
              <a:buFont typeface="Arial,Sans-Serif"/>
            </a:pPr>
            <a:r>
              <a:rPr lang="en-GB" sz="1200" dirty="0">
                <a:cs typeface="Arial"/>
              </a:rPr>
              <a:t>Look at collocate lists for insight into the data</a:t>
            </a:r>
          </a:p>
          <a:p>
            <a:pPr marL="264795" indent="-264795">
              <a:buFont typeface="Arial,Sans-Serif"/>
            </a:pPr>
            <a:r>
              <a:rPr lang="en-GB" sz="1200" dirty="0">
                <a:cs typeface="Arial"/>
              </a:rPr>
              <a:t>Find key words and phrases compared to a reference corpus </a:t>
            </a:r>
          </a:p>
          <a:p>
            <a:pPr marL="264795" indent="-264795">
              <a:buFont typeface="Arial,Sans-Serif"/>
            </a:pPr>
            <a:r>
              <a:rPr lang="en-GB" sz="1200" dirty="0">
                <a:cs typeface="Arial"/>
              </a:rPr>
              <a:t>Look at plot dispersions to see how a linguistic feature is used across whole texts/the corpus</a:t>
            </a:r>
          </a:p>
          <a:p>
            <a:pPr marL="264795" indent="-264795">
              <a:buFont typeface="Arial,Sans-Serif"/>
            </a:pPr>
            <a:r>
              <a:rPr lang="en-GB" sz="1200" dirty="0">
                <a:cs typeface="Arial"/>
              </a:rPr>
              <a:t>Search for similar lexical items/chunks through semantic or Part of Speech tagging</a:t>
            </a:r>
          </a:p>
          <a:p>
            <a:pPr marL="264795" indent="-264795">
              <a:buFont typeface="Arial,Sans-Serif"/>
            </a:pPr>
            <a:endParaRPr lang="en-GB" sz="1200" dirty="0">
              <a:cs typeface="Arial"/>
            </a:endParaRPr>
          </a:p>
          <a:p>
            <a:pPr marL="264795" indent="-264795">
              <a:buFont typeface="Arial,Sans-Serif"/>
            </a:pPr>
            <a:r>
              <a:rPr lang="en-GB" sz="1200" b="1" dirty="0">
                <a:solidFill>
                  <a:srgbClr val="7030A0"/>
                </a:solidFill>
                <a:cs typeface="Arial"/>
              </a:rPr>
              <a:t>Combine with discourse analysis techniques</a:t>
            </a:r>
            <a:endParaRPr lang="en-GB" sz="1200" b="1" dirty="0">
              <a:cs typeface="Arial"/>
            </a:endParaRPr>
          </a:p>
          <a:p>
            <a:pPr marL="264795" indent="-264795"/>
            <a:r>
              <a:rPr lang="en-GB" sz="1200" dirty="0">
                <a:cs typeface="Arial"/>
              </a:rPr>
              <a:t>Read individual texts and form hypotheses</a:t>
            </a:r>
          </a:p>
          <a:p>
            <a:pPr marL="264795" indent="-264795"/>
            <a:r>
              <a:rPr lang="en-GB" sz="1200" dirty="0">
                <a:cs typeface="Arial"/>
              </a:rPr>
              <a:t>Extract randomised examples and manually code (within corpus software, qual software, Excel, etc)</a:t>
            </a:r>
          </a:p>
          <a:p>
            <a:pPr marL="264795" indent="-264795">
              <a:buFont typeface="Arial,Sans-Serif"/>
            </a:pPr>
            <a:r>
              <a:rPr lang="en-GB" sz="1200" dirty="0">
                <a:cs typeface="Arial"/>
              </a:rPr>
              <a:t>Thematic analysis </a:t>
            </a:r>
            <a:endParaRPr lang="en-US" sz="1200" dirty="0">
              <a:cs typeface="Arial"/>
            </a:endParaRPr>
          </a:p>
          <a:p>
            <a:pPr marL="264795" indent="-264795">
              <a:buFont typeface="Arial,Sans-Serif"/>
            </a:pPr>
            <a:r>
              <a:rPr lang="en-GB" sz="1200" dirty="0">
                <a:cs typeface="Arial"/>
              </a:rPr>
              <a:t>Draw on interviews/ focus groups /survey /contextual data to inform the textual data</a:t>
            </a:r>
            <a:endParaRPr lang="en-US" sz="1200" dirty="0">
              <a:cs typeface="Arial"/>
            </a:endParaRPr>
          </a:p>
          <a:p>
            <a:pPr eaLnBrk="1" hangingPunct="1"/>
            <a:endParaRPr lang="en-GB" altLang="en-US" dirty="0"/>
          </a:p>
        </p:txBody>
      </p:sp>
      <p:sp>
        <p:nvSpPr>
          <p:cNvPr id="11268" name="Slide Number Placeholder 3">
            <a:extLst>
              <a:ext uri="{FF2B5EF4-FFF2-40B4-BE49-F238E27FC236}">
                <a16:creationId xmlns:a16="http://schemas.microsoft.com/office/drawing/2014/main" id="{6BEBB2E3-B696-537E-5858-146964D69E0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E3284A"/>
                </a:solidFill>
                <a:latin typeface="Arial" panose="020B0604020202020204" pitchFamily="34" charset="0"/>
              </a:defRPr>
            </a:lvl1pPr>
            <a:lvl2pPr marL="785150" indent="-301981">
              <a:defRPr sz="3200">
                <a:solidFill>
                  <a:srgbClr val="E3284A"/>
                </a:solidFill>
                <a:latin typeface="Arial" panose="020B0604020202020204" pitchFamily="34" charset="0"/>
              </a:defRPr>
            </a:lvl2pPr>
            <a:lvl3pPr marL="1207922" indent="-241584">
              <a:defRPr sz="3200">
                <a:solidFill>
                  <a:srgbClr val="E3284A"/>
                </a:solidFill>
                <a:latin typeface="Arial" panose="020B0604020202020204" pitchFamily="34" charset="0"/>
              </a:defRPr>
            </a:lvl3pPr>
            <a:lvl4pPr marL="1691091" indent="-241584">
              <a:defRPr sz="3200">
                <a:solidFill>
                  <a:srgbClr val="E3284A"/>
                </a:solidFill>
                <a:latin typeface="Arial" panose="020B0604020202020204" pitchFamily="34" charset="0"/>
              </a:defRPr>
            </a:lvl4pPr>
            <a:lvl5pPr marL="2174260" indent="-241584">
              <a:defRPr sz="3200">
                <a:solidFill>
                  <a:srgbClr val="E3284A"/>
                </a:solidFill>
                <a:latin typeface="Arial" panose="020B0604020202020204" pitchFamily="34" charset="0"/>
              </a:defRPr>
            </a:lvl5pPr>
            <a:lvl6pPr marL="2657429" indent="-241584" eaLnBrk="0" fontAlgn="base" hangingPunct="0">
              <a:spcBef>
                <a:spcPct val="0"/>
              </a:spcBef>
              <a:spcAft>
                <a:spcPct val="0"/>
              </a:spcAft>
              <a:defRPr sz="3200">
                <a:solidFill>
                  <a:srgbClr val="E3284A"/>
                </a:solidFill>
                <a:latin typeface="Arial" panose="020B0604020202020204" pitchFamily="34" charset="0"/>
              </a:defRPr>
            </a:lvl6pPr>
            <a:lvl7pPr marL="3140598" indent="-241584" eaLnBrk="0" fontAlgn="base" hangingPunct="0">
              <a:spcBef>
                <a:spcPct val="0"/>
              </a:spcBef>
              <a:spcAft>
                <a:spcPct val="0"/>
              </a:spcAft>
              <a:defRPr sz="3200">
                <a:solidFill>
                  <a:srgbClr val="E3284A"/>
                </a:solidFill>
                <a:latin typeface="Arial" panose="020B0604020202020204" pitchFamily="34" charset="0"/>
              </a:defRPr>
            </a:lvl7pPr>
            <a:lvl8pPr marL="3623767" indent="-241584" eaLnBrk="0" fontAlgn="base" hangingPunct="0">
              <a:spcBef>
                <a:spcPct val="0"/>
              </a:spcBef>
              <a:spcAft>
                <a:spcPct val="0"/>
              </a:spcAft>
              <a:defRPr sz="3200">
                <a:solidFill>
                  <a:srgbClr val="E3284A"/>
                </a:solidFill>
                <a:latin typeface="Arial" panose="020B0604020202020204" pitchFamily="34" charset="0"/>
              </a:defRPr>
            </a:lvl8pPr>
            <a:lvl9pPr marL="4106936" indent="-241584" eaLnBrk="0" fontAlgn="base" hangingPunct="0">
              <a:spcBef>
                <a:spcPct val="0"/>
              </a:spcBef>
              <a:spcAft>
                <a:spcPct val="0"/>
              </a:spcAft>
              <a:defRPr sz="3200">
                <a:solidFill>
                  <a:srgbClr val="E3284A"/>
                </a:solidFill>
                <a:latin typeface="Arial" panose="020B0604020202020204" pitchFamily="34" charset="0"/>
              </a:defRPr>
            </a:lvl9pPr>
          </a:lstStyle>
          <a:p>
            <a:fld id="{44838677-D247-4AD9-B499-3487ACD0BB4E}" type="slidenum">
              <a:rPr lang="en-US" altLang="en-US" sz="1300"/>
              <a:pPr/>
              <a:t>2</a:t>
            </a:fld>
            <a:endParaRPr lang="en-US" altLang="en-US"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C1A3F912-8BA4-4B88-B752-CCA46AFDD8AF}" type="slidenum">
              <a:rPr lang="en-US" altLang="en-US" smtClean="0"/>
              <a:pPr>
                <a:defRPr/>
              </a:pPr>
              <a:t>3</a:t>
            </a:fld>
            <a:endParaRPr lang="en-US" altLang="en-US"/>
          </a:p>
        </p:txBody>
      </p:sp>
    </p:spTree>
    <p:extLst>
      <p:ext uri="{BB962C8B-B14F-4D97-AF65-F5344CB8AC3E}">
        <p14:creationId xmlns:p14="http://schemas.microsoft.com/office/powerpoint/2010/main" val="2916386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0DC50F3B-CCCD-D2DA-2749-D2A24CFB85F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42042400-0653-C9DE-2ECC-D5C7C02217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66338"/>
            <a:r>
              <a:rPr lang="en-GB" altLang="en-US" dirty="0"/>
              <a:t>Going to launch straight in to an example to show the value of a small corpus</a:t>
            </a:r>
          </a:p>
          <a:p>
            <a:endParaRPr lang="en-US" altLang="en-US" dirty="0"/>
          </a:p>
        </p:txBody>
      </p:sp>
      <p:sp>
        <p:nvSpPr>
          <p:cNvPr id="45060" name="Slide Number Placeholder 3">
            <a:extLst>
              <a:ext uri="{FF2B5EF4-FFF2-40B4-BE49-F238E27FC236}">
                <a16:creationId xmlns:a16="http://schemas.microsoft.com/office/drawing/2014/main" id="{23893AE9-F47F-7038-8295-E9C30CA8634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E3284A"/>
                </a:solidFill>
                <a:latin typeface="Arial" panose="020B0604020202020204" pitchFamily="34" charset="0"/>
              </a:defRPr>
            </a:lvl1pPr>
            <a:lvl2pPr marL="785150" indent="-301981">
              <a:defRPr sz="3200">
                <a:solidFill>
                  <a:srgbClr val="E3284A"/>
                </a:solidFill>
                <a:latin typeface="Arial" panose="020B0604020202020204" pitchFamily="34" charset="0"/>
              </a:defRPr>
            </a:lvl2pPr>
            <a:lvl3pPr marL="1207922" indent="-241584">
              <a:defRPr sz="3200">
                <a:solidFill>
                  <a:srgbClr val="E3284A"/>
                </a:solidFill>
                <a:latin typeface="Arial" panose="020B0604020202020204" pitchFamily="34" charset="0"/>
              </a:defRPr>
            </a:lvl3pPr>
            <a:lvl4pPr marL="1691091" indent="-241584">
              <a:defRPr sz="3200">
                <a:solidFill>
                  <a:srgbClr val="E3284A"/>
                </a:solidFill>
                <a:latin typeface="Arial" panose="020B0604020202020204" pitchFamily="34" charset="0"/>
              </a:defRPr>
            </a:lvl4pPr>
            <a:lvl5pPr marL="2174260" indent="-241584">
              <a:defRPr sz="3200">
                <a:solidFill>
                  <a:srgbClr val="E3284A"/>
                </a:solidFill>
                <a:latin typeface="Arial" panose="020B0604020202020204" pitchFamily="34" charset="0"/>
              </a:defRPr>
            </a:lvl5pPr>
            <a:lvl6pPr marL="2657429" indent="-241584" eaLnBrk="0" fontAlgn="base" hangingPunct="0">
              <a:spcBef>
                <a:spcPct val="0"/>
              </a:spcBef>
              <a:spcAft>
                <a:spcPct val="0"/>
              </a:spcAft>
              <a:defRPr sz="3200">
                <a:solidFill>
                  <a:srgbClr val="E3284A"/>
                </a:solidFill>
                <a:latin typeface="Arial" panose="020B0604020202020204" pitchFamily="34" charset="0"/>
              </a:defRPr>
            </a:lvl6pPr>
            <a:lvl7pPr marL="3140598" indent="-241584" eaLnBrk="0" fontAlgn="base" hangingPunct="0">
              <a:spcBef>
                <a:spcPct val="0"/>
              </a:spcBef>
              <a:spcAft>
                <a:spcPct val="0"/>
              </a:spcAft>
              <a:defRPr sz="3200">
                <a:solidFill>
                  <a:srgbClr val="E3284A"/>
                </a:solidFill>
                <a:latin typeface="Arial" panose="020B0604020202020204" pitchFamily="34" charset="0"/>
              </a:defRPr>
            </a:lvl7pPr>
            <a:lvl8pPr marL="3623767" indent="-241584" eaLnBrk="0" fontAlgn="base" hangingPunct="0">
              <a:spcBef>
                <a:spcPct val="0"/>
              </a:spcBef>
              <a:spcAft>
                <a:spcPct val="0"/>
              </a:spcAft>
              <a:defRPr sz="3200">
                <a:solidFill>
                  <a:srgbClr val="E3284A"/>
                </a:solidFill>
                <a:latin typeface="Arial" panose="020B0604020202020204" pitchFamily="34" charset="0"/>
              </a:defRPr>
            </a:lvl8pPr>
            <a:lvl9pPr marL="4106936" indent="-241584" eaLnBrk="0" fontAlgn="base" hangingPunct="0">
              <a:spcBef>
                <a:spcPct val="0"/>
              </a:spcBef>
              <a:spcAft>
                <a:spcPct val="0"/>
              </a:spcAft>
              <a:defRPr sz="3200">
                <a:solidFill>
                  <a:srgbClr val="E3284A"/>
                </a:solidFill>
                <a:latin typeface="Arial" panose="020B0604020202020204" pitchFamily="34" charset="0"/>
              </a:defRPr>
            </a:lvl9pPr>
          </a:lstStyle>
          <a:p>
            <a:fld id="{EC0982F8-7F54-4108-88D6-283FE3A0FD43}" type="slidenum">
              <a:rPr lang="en-US" altLang="en-US" sz="1300"/>
              <a:pPr/>
              <a:t>4</a:t>
            </a:fld>
            <a:endParaRPr lang="en-US" altLang="en-US" sz="13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83F4D786-626C-9A5B-E4BF-1CF74A08FBD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6DDA929A-F269-DBE9-B704-72FEE3D0D1EB}"/>
              </a:ext>
            </a:extLst>
          </p:cNvPr>
          <p:cNvSpPr>
            <a:spLocks noGrp="1"/>
          </p:cNvSpPr>
          <p:nvPr>
            <p:ph type="body" idx="1"/>
          </p:nvPr>
        </p:nvSpPr>
        <p:spPr/>
        <p:txBody>
          <a:bodyPr/>
          <a:lstStyle/>
          <a:p>
            <a:pPr eaLnBrk="1" hangingPunct="1">
              <a:defRPr/>
            </a:pPr>
            <a:r>
              <a:rPr lang="en-GB" dirty="0"/>
              <a:t>- The online database of newspaper and business information Nexis UK was used to search for </a:t>
            </a:r>
            <a:r>
              <a:rPr lang="en-GB" i="1" dirty="0"/>
              <a:t>social worker(s) </a:t>
            </a:r>
            <a:r>
              <a:rPr lang="en-GB" dirty="0"/>
              <a:t>in all print and online UK national newspapers in the three month period 7</a:t>
            </a:r>
            <a:r>
              <a:rPr lang="en-GB" baseline="30000" dirty="0"/>
              <a:t>th</a:t>
            </a:r>
            <a:r>
              <a:rPr lang="en-GB" dirty="0"/>
              <a:t> May 2019 to 6</a:t>
            </a:r>
            <a:r>
              <a:rPr lang="en-GB" baseline="30000" dirty="0"/>
              <a:t>th</a:t>
            </a:r>
            <a:r>
              <a:rPr lang="en-GB" dirty="0"/>
              <a:t> August 2019 (filter</a:t>
            </a:r>
            <a:r>
              <a:rPr lang="en-GB" u="sng" dirty="0"/>
              <a:t>ed</a:t>
            </a:r>
            <a:r>
              <a:rPr lang="en-GB" dirty="0"/>
              <a:t> to include only UK national press). </a:t>
            </a:r>
          </a:p>
          <a:p>
            <a:pPr marL="181188" indent="-181188" eaLnBrk="1" hangingPunct="1">
              <a:buFontTx/>
              <a:buChar char="-"/>
              <a:defRPr/>
            </a:pPr>
            <a:r>
              <a:rPr lang="en-GB" dirty="0"/>
              <a:t>987 ‘hits’ within 736 articles covering 5,170,947 words. </a:t>
            </a:r>
          </a:p>
          <a:p>
            <a:pPr marL="181188" indent="-181188" eaLnBrk="1" hangingPunct="1">
              <a:buFontTx/>
              <a:buChar char="-"/>
              <a:defRPr/>
            </a:pPr>
            <a:endParaRPr lang="en-GB" dirty="0"/>
          </a:p>
          <a:p>
            <a:pPr marL="181188" indent="-181188" eaLnBrk="1" hangingPunct="1">
              <a:buFontTx/>
              <a:buChar char="-"/>
              <a:defRPr/>
            </a:pPr>
            <a:r>
              <a:rPr lang="en-GB" b="0" i="0" dirty="0">
                <a:solidFill>
                  <a:srgbClr val="2A2A2A"/>
                </a:solidFill>
                <a:effectLst/>
                <a:latin typeface="Merriweather" panose="00000500000000000000" pitchFamily="2" charset="0"/>
              </a:rPr>
              <a:t>The collection of texts (or ‘corpus’) was examined using corpus linguistic software as this allows the analyst to slice through the data in different ways and thus obtain fresh perspectives whilst retaining the wider context of individual articles.</a:t>
            </a:r>
            <a:endParaRPr lang="en-GB" dirty="0"/>
          </a:p>
          <a:p>
            <a:pPr eaLnBrk="1" hangingPunct="1">
              <a:defRPr/>
            </a:pPr>
            <a:endParaRPr lang="en-GB" dirty="0"/>
          </a:p>
        </p:txBody>
      </p:sp>
      <p:sp>
        <p:nvSpPr>
          <p:cNvPr id="47108" name="Slide Number Placeholder 3">
            <a:extLst>
              <a:ext uri="{FF2B5EF4-FFF2-40B4-BE49-F238E27FC236}">
                <a16:creationId xmlns:a16="http://schemas.microsoft.com/office/drawing/2014/main" id="{B191C58E-A665-6E97-42BD-47952D126C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E3284A"/>
                </a:solidFill>
                <a:latin typeface="Arial" panose="020B0604020202020204" pitchFamily="34" charset="0"/>
              </a:defRPr>
            </a:lvl1pPr>
            <a:lvl2pPr marL="785150" indent="-301981">
              <a:defRPr sz="3200">
                <a:solidFill>
                  <a:srgbClr val="E3284A"/>
                </a:solidFill>
                <a:latin typeface="Arial" panose="020B0604020202020204" pitchFamily="34" charset="0"/>
              </a:defRPr>
            </a:lvl2pPr>
            <a:lvl3pPr marL="1207922" indent="-241584">
              <a:defRPr sz="3200">
                <a:solidFill>
                  <a:srgbClr val="E3284A"/>
                </a:solidFill>
                <a:latin typeface="Arial" panose="020B0604020202020204" pitchFamily="34" charset="0"/>
              </a:defRPr>
            </a:lvl3pPr>
            <a:lvl4pPr marL="1691091" indent="-241584">
              <a:defRPr sz="3200">
                <a:solidFill>
                  <a:srgbClr val="E3284A"/>
                </a:solidFill>
                <a:latin typeface="Arial" panose="020B0604020202020204" pitchFamily="34" charset="0"/>
              </a:defRPr>
            </a:lvl4pPr>
            <a:lvl5pPr marL="2174260" indent="-241584">
              <a:defRPr sz="3200">
                <a:solidFill>
                  <a:srgbClr val="E3284A"/>
                </a:solidFill>
                <a:latin typeface="Arial" panose="020B0604020202020204" pitchFamily="34" charset="0"/>
              </a:defRPr>
            </a:lvl5pPr>
            <a:lvl6pPr marL="2657429" indent="-241584" eaLnBrk="0" fontAlgn="base" hangingPunct="0">
              <a:spcBef>
                <a:spcPct val="0"/>
              </a:spcBef>
              <a:spcAft>
                <a:spcPct val="0"/>
              </a:spcAft>
              <a:defRPr sz="3200">
                <a:solidFill>
                  <a:srgbClr val="E3284A"/>
                </a:solidFill>
                <a:latin typeface="Arial" panose="020B0604020202020204" pitchFamily="34" charset="0"/>
              </a:defRPr>
            </a:lvl6pPr>
            <a:lvl7pPr marL="3140598" indent="-241584" eaLnBrk="0" fontAlgn="base" hangingPunct="0">
              <a:spcBef>
                <a:spcPct val="0"/>
              </a:spcBef>
              <a:spcAft>
                <a:spcPct val="0"/>
              </a:spcAft>
              <a:defRPr sz="3200">
                <a:solidFill>
                  <a:srgbClr val="E3284A"/>
                </a:solidFill>
                <a:latin typeface="Arial" panose="020B0604020202020204" pitchFamily="34" charset="0"/>
              </a:defRPr>
            </a:lvl7pPr>
            <a:lvl8pPr marL="3623767" indent="-241584" eaLnBrk="0" fontAlgn="base" hangingPunct="0">
              <a:spcBef>
                <a:spcPct val="0"/>
              </a:spcBef>
              <a:spcAft>
                <a:spcPct val="0"/>
              </a:spcAft>
              <a:defRPr sz="3200">
                <a:solidFill>
                  <a:srgbClr val="E3284A"/>
                </a:solidFill>
                <a:latin typeface="Arial" panose="020B0604020202020204" pitchFamily="34" charset="0"/>
              </a:defRPr>
            </a:lvl8pPr>
            <a:lvl9pPr marL="4106936" indent="-241584" eaLnBrk="0" fontAlgn="base" hangingPunct="0">
              <a:spcBef>
                <a:spcPct val="0"/>
              </a:spcBef>
              <a:spcAft>
                <a:spcPct val="0"/>
              </a:spcAft>
              <a:defRPr sz="3200">
                <a:solidFill>
                  <a:srgbClr val="E3284A"/>
                </a:solidFill>
                <a:latin typeface="Arial" panose="020B0604020202020204" pitchFamily="34" charset="0"/>
              </a:defRPr>
            </a:lvl9pPr>
          </a:lstStyle>
          <a:p>
            <a:fld id="{BE9E5C01-CA2E-44C9-9968-9855FDA2D405}" type="slidenum">
              <a:rPr lang="en-US" altLang="en-US" sz="1300"/>
              <a:pPr/>
              <a:t>5</a:t>
            </a:fld>
            <a:endParaRPr lang="en-US" altLang="en-US"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2C9DDC53-78CA-E4D8-0863-BB4C3B6BE07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F1D3BE3D-25D3-6281-8AE1-B80FF41F85F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dirty="0"/>
          </a:p>
          <a:p>
            <a:pPr eaLnBrk="1" hangingPunct="1"/>
            <a:r>
              <a:rPr lang="en-GB" altLang="en-US" dirty="0"/>
              <a:t>Began by browsing Nexis uk and searching for social worker. Downloaded some examples. What sort of negativity surrounds the job title ‘social worker’? Is there potential for a study on this?</a:t>
            </a:r>
          </a:p>
        </p:txBody>
      </p:sp>
      <p:sp>
        <p:nvSpPr>
          <p:cNvPr id="49156" name="Slide Number Placeholder 3">
            <a:extLst>
              <a:ext uri="{FF2B5EF4-FFF2-40B4-BE49-F238E27FC236}">
                <a16:creationId xmlns:a16="http://schemas.microsoft.com/office/drawing/2014/main" id="{82E42F6C-4E6E-7AE6-BA5B-C1E4018ADB9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E3284A"/>
                </a:solidFill>
                <a:latin typeface="Arial" panose="020B0604020202020204" pitchFamily="34" charset="0"/>
              </a:defRPr>
            </a:lvl1pPr>
            <a:lvl2pPr marL="785150" indent="-301981">
              <a:defRPr sz="3200">
                <a:solidFill>
                  <a:srgbClr val="E3284A"/>
                </a:solidFill>
                <a:latin typeface="Arial" panose="020B0604020202020204" pitchFamily="34" charset="0"/>
              </a:defRPr>
            </a:lvl2pPr>
            <a:lvl3pPr marL="1207922" indent="-241584">
              <a:defRPr sz="3200">
                <a:solidFill>
                  <a:srgbClr val="E3284A"/>
                </a:solidFill>
                <a:latin typeface="Arial" panose="020B0604020202020204" pitchFamily="34" charset="0"/>
              </a:defRPr>
            </a:lvl3pPr>
            <a:lvl4pPr marL="1691091" indent="-241584">
              <a:defRPr sz="3200">
                <a:solidFill>
                  <a:srgbClr val="E3284A"/>
                </a:solidFill>
                <a:latin typeface="Arial" panose="020B0604020202020204" pitchFamily="34" charset="0"/>
              </a:defRPr>
            </a:lvl4pPr>
            <a:lvl5pPr marL="2174260" indent="-241584">
              <a:defRPr sz="3200">
                <a:solidFill>
                  <a:srgbClr val="E3284A"/>
                </a:solidFill>
                <a:latin typeface="Arial" panose="020B0604020202020204" pitchFamily="34" charset="0"/>
              </a:defRPr>
            </a:lvl5pPr>
            <a:lvl6pPr marL="2657429" indent="-241584" eaLnBrk="0" fontAlgn="base" hangingPunct="0">
              <a:spcBef>
                <a:spcPct val="0"/>
              </a:spcBef>
              <a:spcAft>
                <a:spcPct val="0"/>
              </a:spcAft>
              <a:defRPr sz="3200">
                <a:solidFill>
                  <a:srgbClr val="E3284A"/>
                </a:solidFill>
                <a:latin typeface="Arial" panose="020B0604020202020204" pitchFamily="34" charset="0"/>
              </a:defRPr>
            </a:lvl6pPr>
            <a:lvl7pPr marL="3140598" indent="-241584" eaLnBrk="0" fontAlgn="base" hangingPunct="0">
              <a:spcBef>
                <a:spcPct val="0"/>
              </a:spcBef>
              <a:spcAft>
                <a:spcPct val="0"/>
              </a:spcAft>
              <a:defRPr sz="3200">
                <a:solidFill>
                  <a:srgbClr val="E3284A"/>
                </a:solidFill>
                <a:latin typeface="Arial" panose="020B0604020202020204" pitchFamily="34" charset="0"/>
              </a:defRPr>
            </a:lvl7pPr>
            <a:lvl8pPr marL="3623767" indent="-241584" eaLnBrk="0" fontAlgn="base" hangingPunct="0">
              <a:spcBef>
                <a:spcPct val="0"/>
              </a:spcBef>
              <a:spcAft>
                <a:spcPct val="0"/>
              </a:spcAft>
              <a:defRPr sz="3200">
                <a:solidFill>
                  <a:srgbClr val="E3284A"/>
                </a:solidFill>
                <a:latin typeface="Arial" panose="020B0604020202020204" pitchFamily="34" charset="0"/>
              </a:defRPr>
            </a:lvl8pPr>
            <a:lvl9pPr marL="4106936" indent="-241584" eaLnBrk="0" fontAlgn="base" hangingPunct="0">
              <a:spcBef>
                <a:spcPct val="0"/>
              </a:spcBef>
              <a:spcAft>
                <a:spcPct val="0"/>
              </a:spcAft>
              <a:defRPr sz="3200">
                <a:solidFill>
                  <a:srgbClr val="E3284A"/>
                </a:solidFill>
                <a:latin typeface="Arial" panose="020B0604020202020204" pitchFamily="34" charset="0"/>
              </a:defRPr>
            </a:lvl9pPr>
          </a:lstStyle>
          <a:p>
            <a:fld id="{E32EE690-C10E-4F39-B0C8-3D5197C69363}" type="slidenum">
              <a:rPr lang="en-US" altLang="en-US" sz="1300"/>
              <a:pPr/>
              <a:t>6</a:t>
            </a:fld>
            <a:endParaRPr lang="en-US" altLang="en-US" sz="13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10995F80-95BD-B9A7-6CCF-6668AFF055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5EAC8585-6B36-5B29-B876-AF8E47DEB2D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en-GB" dirty="0"/>
              <a:t>- articles were saved as text files and the resulting corpus (named ‘SWP2019’) was loaded into the corpus linguistics software. Duplicate texts were removed and rechecked in Excel. </a:t>
            </a:r>
          </a:p>
          <a:p>
            <a:pPr marL="181188" indent="-181188" eaLnBrk="1" hangingPunct="1">
              <a:buFontTx/>
              <a:buChar char="-"/>
              <a:defRPr/>
            </a:pPr>
            <a:r>
              <a:rPr lang="en-GB" dirty="0"/>
              <a:t>The remaining 974 hits were concordanced, that is, given with the search term in the middle of each line so that the immediate language surrounding each hit (the co-text) can be viewed. </a:t>
            </a:r>
          </a:p>
          <a:p>
            <a:pPr marL="181188" indent="-181188" eaLnBrk="1" hangingPunct="1">
              <a:buFontTx/>
              <a:buChar char="-"/>
              <a:defRPr/>
            </a:pPr>
            <a:r>
              <a:rPr lang="en-GB" dirty="0"/>
              <a:t>Lines should be read vertically, rather than horizontally, to scan the immediate co-text occurring to the left and right of the search term.</a:t>
            </a:r>
          </a:p>
          <a:p>
            <a:pPr marL="181188" indent="-181188" eaLnBrk="1" hangingPunct="1">
              <a:buFontTx/>
              <a:buChar char="-"/>
              <a:defRPr/>
            </a:pPr>
            <a:r>
              <a:rPr lang="en-GB" dirty="0"/>
              <a:t>Concordancing thus enables the analyst to search for any word used in the corpus, to view the search term in different ways, and also to expand each concordance line to see the fuller context: these different ways in bring a fresh perspective to the dataset. </a:t>
            </a:r>
          </a:p>
          <a:p>
            <a:pPr eaLnBrk="1" hangingPunct="1"/>
            <a:endParaRPr lang="en-GB" altLang="en-US" dirty="0"/>
          </a:p>
          <a:p>
            <a:pPr eaLnBrk="1" hangingPunct="1"/>
            <a:r>
              <a:rPr lang="en-GB" altLang="en-US" dirty="0"/>
              <a:t>Here’s what the data looks like in </a:t>
            </a:r>
            <a:r>
              <a:rPr lang="en-GB" altLang="en-US" dirty="0" err="1"/>
              <a:t>antconc</a:t>
            </a:r>
            <a:r>
              <a:rPr lang="en-GB" altLang="en-US" dirty="0"/>
              <a:t> – sorted 1R, 2R, 3R</a:t>
            </a:r>
          </a:p>
          <a:p>
            <a:pPr eaLnBrk="1" hangingPunct="1"/>
            <a:endParaRPr lang="en-GB" altLang="en-US" dirty="0"/>
          </a:p>
          <a:p>
            <a:pPr eaLnBrk="1" hangingPunct="1"/>
            <a:r>
              <a:rPr lang="en-GB" altLang="en-US" dirty="0"/>
              <a:t>KWIC = key word in context</a:t>
            </a:r>
          </a:p>
          <a:p>
            <a:pPr eaLnBrk="1" hangingPunct="1"/>
            <a:endParaRPr lang="en-GB" altLang="en-US" dirty="0"/>
          </a:p>
          <a:p>
            <a:pPr eaLnBrk="1" hangingPunct="1"/>
            <a:endParaRPr lang="en-GB" altLang="en-US" dirty="0"/>
          </a:p>
        </p:txBody>
      </p:sp>
      <p:sp>
        <p:nvSpPr>
          <p:cNvPr id="51204" name="Slide Number Placeholder 3">
            <a:extLst>
              <a:ext uri="{FF2B5EF4-FFF2-40B4-BE49-F238E27FC236}">
                <a16:creationId xmlns:a16="http://schemas.microsoft.com/office/drawing/2014/main" id="{183FC96B-16BE-3F28-5419-8A38E63A2E3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E3284A"/>
                </a:solidFill>
                <a:latin typeface="Arial" panose="020B0604020202020204" pitchFamily="34" charset="0"/>
              </a:defRPr>
            </a:lvl1pPr>
            <a:lvl2pPr marL="785150" indent="-301981">
              <a:defRPr sz="3200">
                <a:solidFill>
                  <a:srgbClr val="E3284A"/>
                </a:solidFill>
                <a:latin typeface="Arial" panose="020B0604020202020204" pitchFamily="34" charset="0"/>
              </a:defRPr>
            </a:lvl2pPr>
            <a:lvl3pPr marL="1207922" indent="-241584">
              <a:defRPr sz="3200">
                <a:solidFill>
                  <a:srgbClr val="E3284A"/>
                </a:solidFill>
                <a:latin typeface="Arial" panose="020B0604020202020204" pitchFamily="34" charset="0"/>
              </a:defRPr>
            </a:lvl3pPr>
            <a:lvl4pPr marL="1691091" indent="-241584">
              <a:defRPr sz="3200">
                <a:solidFill>
                  <a:srgbClr val="E3284A"/>
                </a:solidFill>
                <a:latin typeface="Arial" panose="020B0604020202020204" pitchFamily="34" charset="0"/>
              </a:defRPr>
            </a:lvl4pPr>
            <a:lvl5pPr marL="2174260" indent="-241584">
              <a:defRPr sz="3200">
                <a:solidFill>
                  <a:srgbClr val="E3284A"/>
                </a:solidFill>
                <a:latin typeface="Arial" panose="020B0604020202020204" pitchFamily="34" charset="0"/>
              </a:defRPr>
            </a:lvl5pPr>
            <a:lvl6pPr marL="2657429" indent="-241584" eaLnBrk="0" fontAlgn="base" hangingPunct="0">
              <a:spcBef>
                <a:spcPct val="0"/>
              </a:spcBef>
              <a:spcAft>
                <a:spcPct val="0"/>
              </a:spcAft>
              <a:defRPr sz="3200">
                <a:solidFill>
                  <a:srgbClr val="E3284A"/>
                </a:solidFill>
                <a:latin typeface="Arial" panose="020B0604020202020204" pitchFamily="34" charset="0"/>
              </a:defRPr>
            </a:lvl6pPr>
            <a:lvl7pPr marL="3140598" indent="-241584" eaLnBrk="0" fontAlgn="base" hangingPunct="0">
              <a:spcBef>
                <a:spcPct val="0"/>
              </a:spcBef>
              <a:spcAft>
                <a:spcPct val="0"/>
              </a:spcAft>
              <a:defRPr sz="3200">
                <a:solidFill>
                  <a:srgbClr val="E3284A"/>
                </a:solidFill>
                <a:latin typeface="Arial" panose="020B0604020202020204" pitchFamily="34" charset="0"/>
              </a:defRPr>
            </a:lvl7pPr>
            <a:lvl8pPr marL="3623767" indent="-241584" eaLnBrk="0" fontAlgn="base" hangingPunct="0">
              <a:spcBef>
                <a:spcPct val="0"/>
              </a:spcBef>
              <a:spcAft>
                <a:spcPct val="0"/>
              </a:spcAft>
              <a:defRPr sz="3200">
                <a:solidFill>
                  <a:srgbClr val="E3284A"/>
                </a:solidFill>
                <a:latin typeface="Arial" panose="020B0604020202020204" pitchFamily="34" charset="0"/>
              </a:defRPr>
            </a:lvl8pPr>
            <a:lvl9pPr marL="4106936" indent="-241584" eaLnBrk="0" fontAlgn="base" hangingPunct="0">
              <a:spcBef>
                <a:spcPct val="0"/>
              </a:spcBef>
              <a:spcAft>
                <a:spcPct val="0"/>
              </a:spcAft>
              <a:defRPr sz="3200">
                <a:solidFill>
                  <a:srgbClr val="E3284A"/>
                </a:solidFill>
                <a:latin typeface="Arial" panose="020B0604020202020204" pitchFamily="34" charset="0"/>
              </a:defRPr>
            </a:lvl9pPr>
          </a:lstStyle>
          <a:p>
            <a:fld id="{28C368BB-5222-48A0-AF6C-46BD50678D4E}" type="slidenum">
              <a:rPr lang="en-US" altLang="en-US" sz="1300"/>
              <a:pPr/>
              <a:t>7</a:t>
            </a:fld>
            <a:endParaRPr lang="en-US" altLang="en-US"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32B2D15B-1D5A-C7DA-B4AB-98491AF3400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FA7A18B-1629-6D4C-62B1-92EAF488ECFE}"/>
              </a:ext>
            </a:extLst>
          </p:cNvPr>
          <p:cNvSpPr>
            <a:spLocks noGrp="1"/>
          </p:cNvSpPr>
          <p:nvPr>
            <p:ph type="body" idx="1"/>
          </p:nvPr>
        </p:nvSpPr>
        <p:spPr/>
        <p:txBody>
          <a:bodyPr/>
          <a:lstStyle/>
          <a:p>
            <a:pPr eaLnBrk="1" hangingPunct="1">
              <a:defRPr/>
            </a:pPr>
            <a:r>
              <a:rPr lang="en-GB" dirty="0"/>
              <a:t>- The online database of newspaper and business information Nexis UK was used to search for </a:t>
            </a:r>
            <a:r>
              <a:rPr lang="en-GB" i="1" dirty="0"/>
              <a:t>social worker(s) </a:t>
            </a:r>
            <a:r>
              <a:rPr lang="en-GB" dirty="0"/>
              <a:t>in all print and online UK national newspapers in the three month period 7</a:t>
            </a:r>
            <a:r>
              <a:rPr lang="en-GB" baseline="30000" dirty="0"/>
              <a:t>th</a:t>
            </a:r>
            <a:r>
              <a:rPr lang="en-GB" dirty="0"/>
              <a:t> May 2019 to 6</a:t>
            </a:r>
            <a:r>
              <a:rPr lang="en-GB" baseline="30000" dirty="0"/>
              <a:t>th</a:t>
            </a:r>
            <a:r>
              <a:rPr lang="en-GB" dirty="0"/>
              <a:t> August 2019 (filter</a:t>
            </a:r>
            <a:r>
              <a:rPr lang="en-GB" u="sng" dirty="0"/>
              <a:t>ed</a:t>
            </a:r>
            <a:r>
              <a:rPr lang="en-GB" dirty="0"/>
              <a:t> to include only UK national press). </a:t>
            </a:r>
          </a:p>
          <a:p>
            <a:pPr marL="181188" indent="-181188" eaLnBrk="1" hangingPunct="1">
              <a:buFontTx/>
              <a:buChar char="-"/>
              <a:defRPr/>
            </a:pPr>
            <a:r>
              <a:rPr lang="en-GB" dirty="0"/>
              <a:t>987 ‘hits’ within 736 articles covering 5,170,947 words. </a:t>
            </a:r>
          </a:p>
          <a:p>
            <a:pPr marL="181188" indent="-181188" eaLnBrk="1" hangingPunct="1">
              <a:buFontTx/>
              <a:buChar char="-"/>
              <a:defRPr/>
            </a:pPr>
            <a:r>
              <a:rPr lang="en-GB" dirty="0"/>
              <a:t>articles were saved as text files and the resulting corpus (named ‘SWP2019’) was loaded into the corpus linguistics software package WordSmith Tools v.7 (Scott, 2019). Duplicate texts were removed in WordSmith (defined by the Tool as 500 identical characters centred on the search word), and rechecked in Excel. </a:t>
            </a:r>
          </a:p>
          <a:p>
            <a:pPr marL="181188" indent="-181188" eaLnBrk="1" hangingPunct="1">
              <a:buFontTx/>
              <a:buChar char="-"/>
              <a:defRPr/>
            </a:pPr>
            <a:r>
              <a:rPr lang="en-GB" dirty="0"/>
              <a:t>The remaining 974 hits were concordanced, that is, given with the search term in the middle of each line so that the immediate language surrounding each hit (the co-text) can be viewed. </a:t>
            </a:r>
          </a:p>
          <a:p>
            <a:pPr marL="181188" indent="-181188" eaLnBrk="1" hangingPunct="1">
              <a:buFontTx/>
              <a:buChar char="-"/>
              <a:defRPr/>
            </a:pPr>
            <a:r>
              <a:rPr lang="en-GB" dirty="0"/>
              <a:t>Lines should be read vertically, rather than horizontally, to scan the immediate co-text occurring to the left and right of the search term.</a:t>
            </a:r>
          </a:p>
          <a:p>
            <a:pPr marL="181188" indent="-181188" eaLnBrk="1" hangingPunct="1">
              <a:buFontTx/>
              <a:buChar char="-"/>
              <a:defRPr/>
            </a:pPr>
            <a:r>
              <a:rPr lang="en-GB" dirty="0"/>
              <a:t>Concordancing thus enables the analyst to search for any word used in the corpus, to view the search term in different ways, and also to expand each concordance line to see the fuller context: these different ways in bring a fresh perspective to the dataset. </a:t>
            </a:r>
          </a:p>
          <a:p>
            <a:pPr eaLnBrk="1" hangingPunct="1">
              <a:defRPr/>
            </a:pPr>
            <a:endParaRPr lang="en-GB" dirty="0"/>
          </a:p>
          <a:p>
            <a:pPr eaLnBrk="1" hangingPunct="1">
              <a:defRPr/>
            </a:pPr>
            <a:endParaRPr lang="en-GB" dirty="0"/>
          </a:p>
        </p:txBody>
      </p:sp>
      <p:sp>
        <p:nvSpPr>
          <p:cNvPr id="55300" name="Slide Number Placeholder 3">
            <a:extLst>
              <a:ext uri="{FF2B5EF4-FFF2-40B4-BE49-F238E27FC236}">
                <a16:creationId xmlns:a16="http://schemas.microsoft.com/office/drawing/2014/main" id="{CECB8663-D68B-9F1B-DA07-3D6D40255BB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E3284A"/>
                </a:solidFill>
                <a:latin typeface="Arial" panose="020B0604020202020204" pitchFamily="34" charset="0"/>
              </a:defRPr>
            </a:lvl1pPr>
            <a:lvl2pPr marL="785150" indent="-301981">
              <a:defRPr sz="3200">
                <a:solidFill>
                  <a:srgbClr val="E3284A"/>
                </a:solidFill>
                <a:latin typeface="Arial" panose="020B0604020202020204" pitchFamily="34" charset="0"/>
              </a:defRPr>
            </a:lvl2pPr>
            <a:lvl3pPr marL="1207922" indent="-241584">
              <a:defRPr sz="3200">
                <a:solidFill>
                  <a:srgbClr val="E3284A"/>
                </a:solidFill>
                <a:latin typeface="Arial" panose="020B0604020202020204" pitchFamily="34" charset="0"/>
              </a:defRPr>
            </a:lvl3pPr>
            <a:lvl4pPr marL="1691091" indent="-241584">
              <a:defRPr sz="3200">
                <a:solidFill>
                  <a:srgbClr val="E3284A"/>
                </a:solidFill>
                <a:latin typeface="Arial" panose="020B0604020202020204" pitchFamily="34" charset="0"/>
              </a:defRPr>
            </a:lvl4pPr>
            <a:lvl5pPr marL="2174260" indent="-241584">
              <a:defRPr sz="3200">
                <a:solidFill>
                  <a:srgbClr val="E3284A"/>
                </a:solidFill>
                <a:latin typeface="Arial" panose="020B0604020202020204" pitchFamily="34" charset="0"/>
              </a:defRPr>
            </a:lvl5pPr>
            <a:lvl6pPr marL="2657429" indent="-241584" eaLnBrk="0" fontAlgn="base" hangingPunct="0">
              <a:spcBef>
                <a:spcPct val="0"/>
              </a:spcBef>
              <a:spcAft>
                <a:spcPct val="0"/>
              </a:spcAft>
              <a:defRPr sz="3200">
                <a:solidFill>
                  <a:srgbClr val="E3284A"/>
                </a:solidFill>
                <a:latin typeface="Arial" panose="020B0604020202020204" pitchFamily="34" charset="0"/>
              </a:defRPr>
            </a:lvl6pPr>
            <a:lvl7pPr marL="3140598" indent="-241584" eaLnBrk="0" fontAlgn="base" hangingPunct="0">
              <a:spcBef>
                <a:spcPct val="0"/>
              </a:spcBef>
              <a:spcAft>
                <a:spcPct val="0"/>
              </a:spcAft>
              <a:defRPr sz="3200">
                <a:solidFill>
                  <a:srgbClr val="E3284A"/>
                </a:solidFill>
                <a:latin typeface="Arial" panose="020B0604020202020204" pitchFamily="34" charset="0"/>
              </a:defRPr>
            </a:lvl7pPr>
            <a:lvl8pPr marL="3623767" indent="-241584" eaLnBrk="0" fontAlgn="base" hangingPunct="0">
              <a:spcBef>
                <a:spcPct val="0"/>
              </a:spcBef>
              <a:spcAft>
                <a:spcPct val="0"/>
              </a:spcAft>
              <a:defRPr sz="3200">
                <a:solidFill>
                  <a:srgbClr val="E3284A"/>
                </a:solidFill>
                <a:latin typeface="Arial" panose="020B0604020202020204" pitchFamily="34" charset="0"/>
              </a:defRPr>
            </a:lvl8pPr>
            <a:lvl9pPr marL="4106936" indent="-241584" eaLnBrk="0" fontAlgn="base" hangingPunct="0">
              <a:spcBef>
                <a:spcPct val="0"/>
              </a:spcBef>
              <a:spcAft>
                <a:spcPct val="0"/>
              </a:spcAft>
              <a:defRPr sz="3200">
                <a:solidFill>
                  <a:srgbClr val="E3284A"/>
                </a:solidFill>
                <a:latin typeface="Arial" panose="020B0604020202020204" pitchFamily="34" charset="0"/>
              </a:defRPr>
            </a:lvl9pPr>
          </a:lstStyle>
          <a:p>
            <a:fld id="{8FA8ADA6-916A-440E-935B-1BB9A9847F8D}" type="slidenum">
              <a:rPr lang="en-US" altLang="en-US" sz="1300"/>
              <a:pPr/>
              <a:t>8</a:t>
            </a:fld>
            <a:endParaRPr lang="en-US" altLang="en-US" sz="13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59509DCA-C574-79C0-F1C2-8F46002B4F4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2E9140A0-9AD1-D0D7-0AC8-270F22AC102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a:p>
          <a:p>
            <a:pPr eaLnBrk="1" hangingPunct="1"/>
            <a:r>
              <a:rPr lang="en-GB" altLang="en-US"/>
              <a:t>The broadest level of classification of each of the 974 instances of </a:t>
            </a:r>
            <a:r>
              <a:rPr lang="en-GB" altLang="en-US" i="1"/>
              <a:t>social worker(s) </a:t>
            </a:r>
            <a:r>
              <a:rPr lang="en-GB" altLang="en-US"/>
              <a:t>in the whole corpus into ‘negative’, ‘positive’ and ‘neutral’ mentions gave 25% of instances as negative (242 raw count), 6% positive (57) and 69% neutral (675). </a:t>
            </a:r>
          </a:p>
          <a:p>
            <a:pPr eaLnBrk="1" hangingPunct="1"/>
            <a:endParaRPr lang="en-GB" altLang="en-US"/>
          </a:p>
          <a:p>
            <a:pPr eaLnBrk="1" hangingPunct="1"/>
            <a:r>
              <a:rPr lang="en-GB" altLang="en-US"/>
              <a:t>By far the largest negative classification category is ‘</a:t>
            </a:r>
            <a:r>
              <a:rPr lang="en-GB" altLang="en-US" b="1"/>
              <a:t>failure to notice/act</a:t>
            </a:r>
            <a:r>
              <a:rPr lang="en-GB" altLang="en-US"/>
              <a:t>’, denoting occurrences ranging from social workers being dismissive of concerns raised by others (Example 4), or failing to take sufficient action (5, 6) to (rarer) instances where professionals are taken in by the perpetrator (1, 7).</a:t>
            </a:r>
          </a:p>
          <a:p>
            <a:pPr eaLnBrk="1" hangingPunct="1"/>
            <a:r>
              <a:rPr lang="en-GB" altLang="en-US"/>
              <a:t> </a:t>
            </a:r>
          </a:p>
          <a:p>
            <a:pPr eaLnBrk="1" hangingPunct="1"/>
            <a:endParaRPr lang="en-GB" altLang="en-US"/>
          </a:p>
        </p:txBody>
      </p:sp>
      <p:sp>
        <p:nvSpPr>
          <p:cNvPr id="57348" name="Slide Number Placeholder 3">
            <a:extLst>
              <a:ext uri="{FF2B5EF4-FFF2-40B4-BE49-F238E27FC236}">
                <a16:creationId xmlns:a16="http://schemas.microsoft.com/office/drawing/2014/main" id="{9996B6C6-79F0-6EDB-1E42-8B507CCF514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E3284A"/>
                </a:solidFill>
                <a:latin typeface="Arial" panose="020B0604020202020204" pitchFamily="34" charset="0"/>
              </a:defRPr>
            </a:lvl1pPr>
            <a:lvl2pPr marL="785150" indent="-301981">
              <a:defRPr sz="3200">
                <a:solidFill>
                  <a:srgbClr val="E3284A"/>
                </a:solidFill>
                <a:latin typeface="Arial" panose="020B0604020202020204" pitchFamily="34" charset="0"/>
              </a:defRPr>
            </a:lvl2pPr>
            <a:lvl3pPr marL="1207922" indent="-241584">
              <a:defRPr sz="3200">
                <a:solidFill>
                  <a:srgbClr val="E3284A"/>
                </a:solidFill>
                <a:latin typeface="Arial" panose="020B0604020202020204" pitchFamily="34" charset="0"/>
              </a:defRPr>
            </a:lvl3pPr>
            <a:lvl4pPr marL="1691091" indent="-241584">
              <a:defRPr sz="3200">
                <a:solidFill>
                  <a:srgbClr val="E3284A"/>
                </a:solidFill>
                <a:latin typeface="Arial" panose="020B0604020202020204" pitchFamily="34" charset="0"/>
              </a:defRPr>
            </a:lvl4pPr>
            <a:lvl5pPr marL="2174260" indent="-241584">
              <a:defRPr sz="3200">
                <a:solidFill>
                  <a:srgbClr val="E3284A"/>
                </a:solidFill>
                <a:latin typeface="Arial" panose="020B0604020202020204" pitchFamily="34" charset="0"/>
              </a:defRPr>
            </a:lvl5pPr>
            <a:lvl6pPr marL="2657429" indent="-241584" eaLnBrk="0" fontAlgn="base" hangingPunct="0">
              <a:spcBef>
                <a:spcPct val="0"/>
              </a:spcBef>
              <a:spcAft>
                <a:spcPct val="0"/>
              </a:spcAft>
              <a:defRPr sz="3200">
                <a:solidFill>
                  <a:srgbClr val="E3284A"/>
                </a:solidFill>
                <a:latin typeface="Arial" panose="020B0604020202020204" pitchFamily="34" charset="0"/>
              </a:defRPr>
            </a:lvl6pPr>
            <a:lvl7pPr marL="3140598" indent="-241584" eaLnBrk="0" fontAlgn="base" hangingPunct="0">
              <a:spcBef>
                <a:spcPct val="0"/>
              </a:spcBef>
              <a:spcAft>
                <a:spcPct val="0"/>
              </a:spcAft>
              <a:defRPr sz="3200">
                <a:solidFill>
                  <a:srgbClr val="E3284A"/>
                </a:solidFill>
                <a:latin typeface="Arial" panose="020B0604020202020204" pitchFamily="34" charset="0"/>
              </a:defRPr>
            </a:lvl7pPr>
            <a:lvl8pPr marL="3623767" indent="-241584" eaLnBrk="0" fontAlgn="base" hangingPunct="0">
              <a:spcBef>
                <a:spcPct val="0"/>
              </a:spcBef>
              <a:spcAft>
                <a:spcPct val="0"/>
              </a:spcAft>
              <a:defRPr sz="3200">
                <a:solidFill>
                  <a:srgbClr val="E3284A"/>
                </a:solidFill>
                <a:latin typeface="Arial" panose="020B0604020202020204" pitchFamily="34" charset="0"/>
              </a:defRPr>
            </a:lvl8pPr>
            <a:lvl9pPr marL="4106936" indent="-241584" eaLnBrk="0" fontAlgn="base" hangingPunct="0">
              <a:spcBef>
                <a:spcPct val="0"/>
              </a:spcBef>
              <a:spcAft>
                <a:spcPct val="0"/>
              </a:spcAft>
              <a:defRPr sz="3200">
                <a:solidFill>
                  <a:srgbClr val="E3284A"/>
                </a:solidFill>
                <a:latin typeface="Arial" panose="020B0604020202020204" pitchFamily="34" charset="0"/>
              </a:defRPr>
            </a:lvl9pPr>
          </a:lstStyle>
          <a:p>
            <a:fld id="{A91025C0-34C1-435D-A409-75D2C23DDCBC}" type="slidenum">
              <a:rPr lang="en-US" altLang="en-US" sz="1300"/>
              <a:pPr/>
              <a:t>9</a:t>
            </a:fld>
            <a:endParaRPr lang="en-US" altLang="en-US" sz="13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7" y="6262422"/>
            <a:ext cx="1853022" cy="467022"/>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40295C94-4943-4B4D-AA30-2D186550DEAF}"/>
              </a:ext>
            </a:extLst>
          </p:cNvPr>
          <p:cNvPicPr>
            <a:picLocks noChangeAspect="1"/>
          </p:cNvPicPr>
          <p:nvPr userDrawn="1"/>
        </p:nvPicPr>
        <p:blipFill>
          <a:blip r:embed="rId6"/>
          <a:stretch>
            <a:fillRect/>
          </a:stretch>
        </p:blipFill>
        <p:spPr>
          <a:xfrm>
            <a:off x="4453623" y="6270251"/>
            <a:ext cx="2164890" cy="459193"/>
          </a:xfrm>
          <a:prstGeom prst="rect">
            <a:avLst/>
          </a:prstGeom>
        </p:spPr>
      </p:pic>
    </p:spTree>
    <p:extLst>
      <p:ext uri="{BB962C8B-B14F-4D97-AF65-F5344CB8AC3E}">
        <p14:creationId xmlns:p14="http://schemas.microsoft.com/office/powerpoint/2010/main" val="2855364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9665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4" y="967769"/>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8"/>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4" y="2146178"/>
            <a:ext cx="4408771" cy="401078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278299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4" y="967769"/>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4" y="2146178"/>
            <a:ext cx="4408771" cy="401078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1819975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7" y="6252596"/>
            <a:ext cx="1853022" cy="467022"/>
          </a:xfrm>
          <a:prstGeom prst="rect">
            <a:avLst/>
          </a:prstGeom>
        </p:spPr>
      </p:pic>
      <p:pic>
        <p:nvPicPr>
          <p:cNvPr id="12" name="Picture 11" descr="A picture containing text&#10;&#10;Description automatically generated">
            <a:extLst>
              <a:ext uri="{FF2B5EF4-FFF2-40B4-BE49-F238E27FC236}">
                <a16:creationId xmlns:a16="http://schemas.microsoft.com/office/drawing/2014/main" id="{DB10E92F-9D45-4B65-8829-15F7E7253143}"/>
              </a:ext>
            </a:extLst>
          </p:cNvPr>
          <p:cNvPicPr>
            <a:picLocks noChangeAspect="1"/>
          </p:cNvPicPr>
          <p:nvPr userDrawn="1"/>
        </p:nvPicPr>
        <p:blipFill>
          <a:blip r:embed="rId6"/>
          <a:stretch>
            <a:fillRect/>
          </a:stretch>
        </p:blipFill>
        <p:spPr>
          <a:xfrm>
            <a:off x="4453623" y="6270251"/>
            <a:ext cx="2164890" cy="459193"/>
          </a:xfrm>
          <a:prstGeom prst="rect">
            <a:avLst/>
          </a:prstGeom>
        </p:spPr>
      </p:pic>
    </p:spTree>
    <p:extLst>
      <p:ext uri="{BB962C8B-B14F-4D97-AF65-F5344CB8AC3E}">
        <p14:creationId xmlns:p14="http://schemas.microsoft.com/office/powerpoint/2010/main" val="239329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7" y="6252596"/>
            <a:ext cx="1853022" cy="467022"/>
          </a:xfrm>
          <a:prstGeom prst="rect">
            <a:avLst/>
          </a:prstGeom>
        </p:spPr>
      </p:pic>
      <p:pic>
        <p:nvPicPr>
          <p:cNvPr id="12" name="Picture 11" descr="A picture containing text&#10;&#10;Description automatically generated">
            <a:extLst>
              <a:ext uri="{FF2B5EF4-FFF2-40B4-BE49-F238E27FC236}">
                <a16:creationId xmlns:a16="http://schemas.microsoft.com/office/drawing/2014/main" id="{2ACC692D-26C6-482F-96EB-2B1CB3232D3C}"/>
              </a:ext>
            </a:extLst>
          </p:cNvPr>
          <p:cNvPicPr>
            <a:picLocks noChangeAspect="1"/>
          </p:cNvPicPr>
          <p:nvPr userDrawn="1"/>
        </p:nvPicPr>
        <p:blipFill>
          <a:blip r:embed="rId6"/>
          <a:stretch>
            <a:fillRect/>
          </a:stretch>
        </p:blipFill>
        <p:spPr>
          <a:xfrm>
            <a:off x="4453623" y="6270251"/>
            <a:ext cx="2164890" cy="459193"/>
          </a:xfrm>
          <a:prstGeom prst="rect">
            <a:avLst/>
          </a:prstGeom>
        </p:spPr>
      </p:pic>
    </p:spTree>
    <p:extLst>
      <p:ext uri="{BB962C8B-B14F-4D97-AF65-F5344CB8AC3E}">
        <p14:creationId xmlns:p14="http://schemas.microsoft.com/office/powerpoint/2010/main" val="297593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7" y="6252596"/>
            <a:ext cx="1853022" cy="467022"/>
          </a:xfrm>
          <a:prstGeom prst="rect">
            <a:avLst/>
          </a:prstGeom>
        </p:spPr>
      </p:pic>
      <p:pic>
        <p:nvPicPr>
          <p:cNvPr id="12" name="Picture 11" descr="A picture containing text&#10;&#10;Description automatically generated">
            <a:extLst>
              <a:ext uri="{FF2B5EF4-FFF2-40B4-BE49-F238E27FC236}">
                <a16:creationId xmlns:a16="http://schemas.microsoft.com/office/drawing/2014/main" id="{E4EF860A-2715-4B07-A191-38E59E94322B}"/>
              </a:ext>
            </a:extLst>
          </p:cNvPr>
          <p:cNvPicPr>
            <a:picLocks noChangeAspect="1"/>
          </p:cNvPicPr>
          <p:nvPr userDrawn="1"/>
        </p:nvPicPr>
        <p:blipFill>
          <a:blip r:embed="rId6"/>
          <a:stretch>
            <a:fillRect/>
          </a:stretch>
        </p:blipFill>
        <p:spPr>
          <a:xfrm>
            <a:off x="4453623" y="6277395"/>
            <a:ext cx="2164890" cy="459193"/>
          </a:xfrm>
          <a:prstGeom prst="rect">
            <a:avLst/>
          </a:prstGeom>
        </p:spPr>
      </p:pic>
    </p:spTree>
    <p:extLst>
      <p:ext uri="{BB962C8B-B14F-4D97-AF65-F5344CB8AC3E}">
        <p14:creationId xmlns:p14="http://schemas.microsoft.com/office/powerpoint/2010/main" val="141169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7" y="6252596"/>
            <a:ext cx="1853022" cy="467022"/>
          </a:xfrm>
          <a:prstGeom prst="rect">
            <a:avLst/>
          </a:prstGeom>
        </p:spPr>
      </p:pic>
      <p:pic>
        <p:nvPicPr>
          <p:cNvPr id="12" name="Picture 11" descr="A picture containing text&#10;&#10;Description automatically generated">
            <a:extLst>
              <a:ext uri="{FF2B5EF4-FFF2-40B4-BE49-F238E27FC236}">
                <a16:creationId xmlns:a16="http://schemas.microsoft.com/office/drawing/2014/main" id="{A12ACD97-C32F-446D-8925-DC373A3D09AB}"/>
              </a:ext>
            </a:extLst>
          </p:cNvPr>
          <p:cNvPicPr>
            <a:picLocks noChangeAspect="1"/>
          </p:cNvPicPr>
          <p:nvPr userDrawn="1"/>
        </p:nvPicPr>
        <p:blipFill>
          <a:blip r:embed="rId6"/>
          <a:stretch>
            <a:fillRect/>
          </a:stretch>
        </p:blipFill>
        <p:spPr>
          <a:xfrm>
            <a:off x="4453623" y="6270251"/>
            <a:ext cx="2164890" cy="459193"/>
          </a:xfrm>
          <a:prstGeom prst="rect">
            <a:avLst/>
          </a:prstGeom>
        </p:spPr>
      </p:pic>
    </p:spTree>
    <p:extLst>
      <p:ext uri="{BB962C8B-B14F-4D97-AF65-F5344CB8AC3E}">
        <p14:creationId xmlns:p14="http://schemas.microsoft.com/office/powerpoint/2010/main" val="209810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69"/>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110484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69"/>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37635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152001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8" y="2178754"/>
            <a:ext cx="5612445" cy="68625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8"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283094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35268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5"/>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69"/>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2636643151"/>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51" r:id="rId5"/>
    <p:sldLayoutId id="2147483650" r:id="rId6"/>
    <p:sldLayoutId id="2147483652" r:id="rId7"/>
    <p:sldLayoutId id="2147483653" r:id="rId8"/>
    <p:sldLayoutId id="2147483654" r:id="rId9"/>
    <p:sldLayoutId id="2147483655" r:id="rId10"/>
    <p:sldLayoutId id="2147483656" r:id="rId11"/>
    <p:sldLayoutId id="2147483657" r:id="rId12"/>
    <p:sldLayoutId id="2147483661" r:id="rId13"/>
  </p:sldLayoutIdLst>
  <p:txStyles>
    <p:titleStyle>
      <a:lvl1pPr algn="l" defTabSz="914400"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microsoft.com/office/2018/10/relationships/comments" Target="../comments/modernComment_12B_0.xml"/><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138626"/>
            <a:ext cx="11465492" cy="2102070"/>
          </a:xfrm>
        </p:spPr>
        <p:txBody>
          <a:bodyPr>
            <a:normAutofit/>
          </a:bodyPr>
          <a:lstStyle/>
          <a:p>
            <a:r>
              <a:rPr lang="en-GB" sz="4400" dirty="0"/>
              <a:t>Video 3: CADS in practice</a:t>
            </a:r>
            <a:br>
              <a:rPr lang="en-GB" sz="4400" dirty="0"/>
            </a:br>
            <a:r>
              <a:rPr lang="en-US" sz="3200" dirty="0"/>
              <a:t> </a:t>
            </a:r>
            <a:endParaRPr lang="en-GB" sz="440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572000"/>
            <a:ext cx="11465492" cy="1959179"/>
          </a:xfrm>
        </p:spPr>
        <p:txBody>
          <a:bodyPr>
            <a:normAutofit fontScale="85000" lnSpcReduction="20000"/>
          </a:bodyPr>
          <a:lstStyle/>
          <a:p>
            <a:r>
              <a:rPr lang="en-GB" sz="3300" dirty="0"/>
              <a:t>Maria Leedham</a:t>
            </a:r>
          </a:p>
          <a:p>
            <a:endParaRPr lang="en-GB" dirty="0"/>
          </a:p>
          <a:p>
            <a:r>
              <a:rPr lang="en-GB" sz="1900" dirty="0">
                <a:latin typeface="Aptos" panose="020B0004020202020204" pitchFamily="34" charset="0"/>
              </a:rPr>
              <a:t>Full resource: </a:t>
            </a:r>
            <a:r>
              <a:rPr lang="en-GB" sz="1900" kern="100" dirty="0">
                <a:effectLst/>
                <a:latin typeface="Aptos" panose="020B0004020202020204" pitchFamily="34" charset="0"/>
                <a:ea typeface="Aptos" panose="020B0004020202020204" pitchFamily="34" charset="0"/>
                <a:cs typeface="Arial" panose="020B0604020202020204" pitchFamily="34" charset="0"/>
              </a:rPr>
              <a:t>https://www.ncrm.ac.uk/resources/online/all/?id=20855</a:t>
            </a:r>
          </a:p>
          <a:p>
            <a:endParaRPr lang="en-GB" dirty="0"/>
          </a:p>
          <a:p>
            <a:br>
              <a:rPr lang="en-GB" dirty="0"/>
            </a:br>
            <a:endParaRPr lang="en-GB" dirty="0"/>
          </a:p>
          <a:p>
            <a:endParaRPr lang="en-GB" dirty="0"/>
          </a:p>
          <a:p>
            <a:endParaRPr lang="en-GB" dirty="0"/>
          </a:p>
        </p:txBody>
      </p:sp>
    </p:spTree>
    <p:extLst>
      <p:ext uri="{BB962C8B-B14F-4D97-AF65-F5344CB8AC3E}">
        <p14:creationId xmlns:p14="http://schemas.microsoft.com/office/powerpoint/2010/main" val="1298582499"/>
      </p:ext>
    </p:extLst>
  </p:cSld>
  <p:clrMapOvr>
    <a:masterClrMapping/>
  </p:clrMapOvr>
  <mc:AlternateContent xmlns:mc="http://schemas.openxmlformats.org/markup-compatibility/2006" xmlns:p14="http://schemas.microsoft.com/office/powerpoint/2010/main">
    <mc:Choice Requires="p14">
      <p:transition spd="slow" p14:dur="2000" advTm="23696"/>
    </mc:Choice>
    <mc:Fallback xmlns="">
      <p:transition spd="slow" advTm="2369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23D93D0A-3A0A-B175-9150-AC1D4EE9903E}"/>
              </a:ext>
            </a:extLst>
          </p:cNvPr>
          <p:cNvSpPr>
            <a:spLocks noGrp="1" noChangeArrowheads="1"/>
          </p:cNvSpPr>
          <p:nvPr>
            <p:ph type="title"/>
          </p:nvPr>
        </p:nvSpPr>
        <p:spPr>
          <a:xfrm>
            <a:off x="295275" y="306148"/>
            <a:ext cx="8226425" cy="1394660"/>
          </a:xfrm>
        </p:spPr>
        <p:txBody>
          <a:bodyPr/>
          <a:lstStyle/>
          <a:p>
            <a:r>
              <a:rPr lang="en-GB" altLang="en-US" dirty="0"/>
              <a:t>Social workers in the press: Examples</a:t>
            </a:r>
          </a:p>
        </p:txBody>
      </p:sp>
      <p:graphicFrame>
        <p:nvGraphicFramePr>
          <p:cNvPr id="2" name="Table 1">
            <a:extLst>
              <a:ext uri="{FF2B5EF4-FFF2-40B4-BE49-F238E27FC236}">
                <a16:creationId xmlns:a16="http://schemas.microsoft.com/office/drawing/2014/main" id="{73DE91E4-1C99-8069-081F-3E6FE5130978}"/>
              </a:ext>
            </a:extLst>
          </p:cNvPr>
          <p:cNvGraphicFramePr>
            <a:graphicFrameLocks noGrp="1"/>
          </p:cNvGraphicFramePr>
          <p:nvPr>
            <p:extLst>
              <p:ext uri="{D42A27DB-BD31-4B8C-83A1-F6EECF244321}">
                <p14:modId xmlns:p14="http://schemas.microsoft.com/office/powerpoint/2010/main" val="245643785"/>
              </p:ext>
            </p:extLst>
          </p:nvPr>
        </p:nvGraphicFramePr>
        <p:xfrm>
          <a:off x="3034242" y="1370608"/>
          <a:ext cx="8381222" cy="4765040"/>
        </p:xfrm>
        <a:graphic>
          <a:graphicData uri="http://schemas.openxmlformats.org/drawingml/2006/table">
            <a:tbl>
              <a:tblPr firstRow="1" bandRow="1">
                <a:tableStyleId>{5C22544A-7EE6-4342-B048-85BDC9FD1C3A}</a:tableStyleId>
              </a:tblPr>
              <a:tblGrid>
                <a:gridCol w="5906900">
                  <a:extLst>
                    <a:ext uri="{9D8B030D-6E8A-4147-A177-3AD203B41FA5}">
                      <a16:colId xmlns:a16="http://schemas.microsoft.com/office/drawing/2014/main" val="203868472"/>
                    </a:ext>
                  </a:extLst>
                </a:gridCol>
                <a:gridCol w="2474322">
                  <a:extLst>
                    <a:ext uri="{9D8B030D-6E8A-4147-A177-3AD203B41FA5}">
                      <a16:colId xmlns:a16="http://schemas.microsoft.com/office/drawing/2014/main" val="1520078487"/>
                    </a:ext>
                  </a:extLst>
                </a:gridCol>
              </a:tblGrid>
              <a:tr h="370840">
                <a:tc>
                  <a:txBody>
                    <a:bodyPr/>
                    <a:lstStyle/>
                    <a:p>
                      <a:r>
                        <a:rPr lang="en-GB" dirty="0"/>
                        <a:t>Example</a:t>
                      </a:r>
                    </a:p>
                  </a:txBody>
                  <a:tcPr/>
                </a:tc>
                <a:tc>
                  <a:txBody>
                    <a:bodyPr/>
                    <a:lstStyle/>
                    <a:p>
                      <a:r>
                        <a:rPr lang="en-GB" dirty="0"/>
                        <a:t>Classification</a:t>
                      </a:r>
                    </a:p>
                  </a:txBody>
                  <a:tcPr/>
                </a:tc>
                <a:extLst>
                  <a:ext uri="{0D108BD9-81ED-4DB2-BD59-A6C34878D82A}">
                    <a16:rowId xmlns:a16="http://schemas.microsoft.com/office/drawing/2014/main" val="2154225278"/>
                  </a:ext>
                </a:extLst>
              </a:tr>
              <a:tr h="370840">
                <a:tc>
                  <a:txBody>
                    <a:bodyPr/>
                    <a:lstStyle/>
                    <a:p>
                      <a:pPr marL="342900" marR="0" lvl="0" indent="-342900" algn="l" defTabSz="914400" rtl="0" eaLnBrk="1" fontAlgn="base" latinLnBrk="0" hangingPunct="1">
                        <a:lnSpc>
                          <a:spcPct val="100000"/>
                        </a:lnSpc>
                        <a:spcBef>
                          <a:spcPct val="0"/>
                        </a:spcBef>
                        <a:spcAft>
                          <a:spcPct val="0"/>
                        </a:spcAft>
                        <a:buClrTx/>
                        <a:buSzTx/>
                        <a:buFontTx/>
                        <a:buAutoNum type="arabicParenR"/>
                        <a:tabLst/>
                        <a:defRPr/>
                      </a:pP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social workers</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asked me the most prying questions</a:t>
                      </a:r>
                    </a:p>
                  </a:txBody>
                  <a:tcPr/>
                </a:tc>
                <a:tc>
                  <a:txBody>
                    <a:bodyPr/>
                    <a:lstStyle/>
                    <a:p>
                      <a:r>
                        <a:rPr lang="en-GB" dirty="0"/>
                        <a:t>Over-zealous</a:t>
                      </a:r>
                    </a:p>
                  </a:txBody>
                  <a:tcPr/>
                </a:tc>
                <a:extLst>
                  <a:ext uri="{0D108BD9-81ED-4DB2-BD59-A6C34878D82A}">
                    <a16:rowId xmlns:a16="http://schemas.microsoft.com/office/drawing/2014/main" val="364569449"/>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 I'm not eligible - basically, I can speak and get myself out of bed and into my chair, so I'm not disabled enough. Even my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social worker</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seems to be at a loss, and just says how sorry she is.</a:t>
                      </a:r>
                    </a:p>
                  </a:txBody>
                  <a:tcPr/>
                </a:tc>
                <a:tc>
                  <a:txBody>
                    <a:bodyPr/>
                    <a:lstStyle/>
                    <a:p>
                      <a:r>
                        <a:rPr lang="en-GB" dirty="0"/>
                        <a:t>Bureaucracy</a:t>
                      </a:r>
                    </a:p>
                  </a:txBody>
                  <a:tcPr/>
                </a:tc>
                <a:extLst>
                  <a:ext uri="{0D108BD9-81ED-4DB2-BD59-A6C34878D82A}">
                    <a16:rowId xmlns:a16="http://schemas.microsoft.com/office/drawing/2014/main" val="3907747652"/>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3) Jurors were told how two days later, a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social worker</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had seen Scarlett looking 'chatty, alert and happy’. </a:t>
                      </a:r>
                    </a:p>
                  </a:txBody>
                  <a:tcPr/>
                </a:tc>
                <a:tc>
                  <a:txBody>
                    <a:bodyPr/>
                    <a:lstStyle/>
                    <a:p>
                      <a:r>
                        <a:rPr lang="en-GB" dirty="0"/>
                        <a:t>Failure to notice</a:t>
                      </a:r>
                    </a:p>
                  </a:txBody>
                  <a:tcPr/>
                </a:tc>
                <a:extLst>
                  <a:ext uri="{0D108BD9-81ED-4DB2-BD59-A6C34878D82A}">
                    <a16:rowId xmlns:a16="http://schemas.microsoft.com/office/drawing/2014/main" val="1635286454"/>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4) It gives gruelling details of how generations of children, living in a climate of fear, were horrendously abused by predatory carers in homes and foster families while Nottingham city council and Nottinghamshire county council, as well as police,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social workers</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and the Crown Prosecution Service, repeatedly failed to act.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Failure to act</a:t>
                      </a:r>
                    </a:p>
                    <a:p>
                      <a:endParaRPr lang="en-GB" dirty="0"/>
                    </a:p>
                  </a:txBody>
                  <a:tcPr/>
                </a:tc>
                <a:extLst>
                  <a:ext uri="{0D108BD9-81ED-4DB2-BD59-A6C34878D82A}">
                    <a16:rowId xmlns:a16="http://schemas.microsoft.com/office/drawing/2014/main" val="3943485002"/>
                  </a:ext>
                </a:extLst>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5) And today it can be revealed that prostitute Louise Porton, 23, conned </a:t>
                      </a:r>
                      <a:r>
                        <a:rPr kumimoji="0" lang="en-GB"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social workers</a:t>
                      </a:r>
                      <a:r>
                        <a:rPr kumimoji="0" lang="en-GB"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just four days before she "squeezed the life" out of the eldest of her two baby girls.</a:t>
                      </a:r>
                    </a:p>
                  </a:txBody>
                  <a:tcPr/>
                </a:tc>
                <a:tc>
                  <a:txBody>
                    <a:bodyPr/>
                    <a:lstStyle/>
                    <a:p>
                      <a:r>
                        <a:rPr lang="en-GB" dirty="0"/>
                        <a:t>Other: Gullible </a:t>
                      </a:r>
                    </a:p>
                  </a:txBody>
                  <a:tcPr/>
                </a:tc>
                <a:extLst>
                  <a:ext uri="{0D108BD9-81ED-4DB2-BD59-A6C34878D82A}">
                    <a16:rowId xmlns:a16="http://schemas.microsoft.com/office/drawing/2014/main" val="109704684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algn="ctr"/>
            <a:r>
              <a:rPr lang="en-US" sz="2400" dirty="0">
                <a:solidFill>
                  <a:schemeClr val="bg1"/>
                </a:solidFill>
              </a:rPr>
              <a:t>www.ncrm.ac.uk</a:t>
            </a:r>
          </a:p>
        </p:txBody>
      </p:sp>
    </p:spTree>
    <p:extLst>
      <p:ext uri="{BB962C8B-B14F-4D97-AF65-F5344CB8AC3E}">
        <p14:creationId xmlns:p14="http://schemas.microsoft.com/office/powerpoint/2010/main" val="297920235"/>
      </p:ext>
    </p:extLst>
  </p:cSld>
  <p:clrMapOvr>
    <a:masterClrMapping/>
  </p:clrMapOvr>
  <mc:AlternateContent xmlns:mc="http://schemas.openxmlformats.org/markup-compatibility/2006" xmlns:p14="http://schemas.microsoft.com/office/powerpoint/2010/main">
    <mc:Choice Requires="p14">
      <p:transition spd="slow" p14:dur="2000" advTm="4129"/>
    </mc:Choice>
    <mc:Fallback xmlns="">
      <p:transition spd="slow" advTm="4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DDB5C6-F997-47EF-3BDC-21FF7660D3DC}"/>
              </a:ext>
            </a:extLst>
          </p:cNvPr>
          <p:cNvSpPr>
            <a:spLocks noGrp="1"/>
          </p:cNvSpPr>
          <p:nvPr>
            <p:ph type="body" idx="1"/>
          </p:nvPr>
        </p:nvSpPr>
        <p:spPr/>
        <p:txBody>
          <a:bodyPr/>
          <a:lstStyle/>
          <a:p>
            <a:r>
              <a:rPr lang="en-GB" sz="2400" dirty="0"/>
              <a:t>From corpus software:</a:t>
            </a:r>
            <a:endParaRPr lang="en-GB" dirty="0"/>
          </a:p>
        </p:txBody>
      </p:sp>
      <p:sp>
        <p:nvSpPr>
          <p:cNvPr id="19459" name="Content Placeholder 2">
            <a:extLst>
              <a:ext uri="{FF2B5EF4-FFF2-40B4-BE49-F238E27FC236}">
                <a16:creationId xmlns:a16="http://schemas.microsoft.com/office/drawing/2014/main" id="{07810283-EE1D-5094-FA70-921CDFEF6D08}"/>
              </a:ext>
            </a:extLst>
          </p:cNvPr>
          <p:cNvSpPr>
            <a:spLocks noGrp="1"/>
          </p:cNvSpPr>
          <p:nvPr>
            <p:ph sz="half" idx="2"/>
          </p:nvPr>
        </p:nvSpPr>
        <p:spPr>
          <a:xfrm>
            <a:off x="360077" y="2635876"/>
            <a:ext cx="5612445" cy="3225414"/>
          </a:xfrm>
        </p:spPr>
        <p:txBody>
          <a:bodyPr rtlCol="0">
            <a:noAutofit/>
          </a:bodyPr>
          <a:lstStyle/>
          <a:p>
            <a:pPr>
              <a:buNone/>
              <a:defRPr/>
            </a:pPr>
            <a:endParaRPr lang="en-GB" sz="1400" dirty="0"/>
          </a:p>
          <a:p>
            <a:pPr>
              <a:defRPr/>
            </a:pPr>
            <a:r>
              <a:rPr lang="en-GB" sz="2400" dirty="0"/>
              <a:t>concordancing</a:t>
            </a:r>
          </a:p>
          <a:p>
            <a:pPr>
              <a:defRPr/>
            </a:pPr>
            <a:r>
              <a:rPr lang="en-GB" sz="2400" dirty="0"/>
              <a:t>frequency lists</a:t>
            </a:r>
          </a:p>
          <a:p>
            <a:pPr>
              <a:defRPr/>
            </a:pPr>
            <a:r>
              <a:rPr lang="en-GB" sz="2400" dirty="0"/>
              <a:t>collocates</a:t>
            </a:r>
          </a:p>
          <a:p>
            <a:pPr>
              <a:defRPr/>
            </a:pPr>
            <a:r>
              <a:rPr lang="en-GB" sz="2400" dirty="0"/>
              <a:t>plot dispersions</a:t>
            </a:r>
          </a:p>
          <a:p>
            <a:pPr>
              <a:defRPr/>
            </a:pPr>
            <a:r>
              <a:rPr lang="en-GB" sz="2400" dirty="0"/>
              <a:t>keywords</a:t>
            </a:r>
          </a:p>
          <a:p>
            <a:pPr>
              <a:defRPr/>
            </a:pPr>
            <a:r>
              <a:rPr lang="en-GB" sz="2400" dirty="0"/>
              <a:t>automated semantic tagging</a:t>
            </a:r>
          </a:p>
          <a:p>
            <a:pPr>
              <a:defRPr/>
            </a:pPr>
            <a:r>
              <a:rPr lang="en-GB" sz="2400" dirty="0"/>
              <a:t>...</a:t>
            </a:r>
          </a:p>
        </p:txBody>
      </p:sp>
      <p:sp>
        <p:nvSpPr>
          <p:cNvPr id="3" name="Text Placeholder 2">
            <a:extLst>
              <a:ext uri="{FF2B5EF4-FFF2-40B4-BE49-F238E27FC236}">
                <a16:creationId xmlns:a16="http://schemas.microsoft.com/office/drawing/2014/main" id="{CCFB3213-FECD-F8CE-551C-7D14E197B7E9}"/>
              </a:ext>
            </a:extLst>
          </p:cNvPr>
          <p:cNvSpPr>
            <a:spLocks noGrp="1"/>
          </p:cNvSpPr>
          <p:nvPr>
            <p:ph type="body" sz="quarter" idx="3"/>
          </p:nvPr>
        </p:nvSpPr>
        <p:spPr/>
        <p:txBody>
          <a:bodyPr/>
          <a:lstStyle/>
          <a:p>
            <a:r>
              <a:rPr lang="en-GB" sz="2400" dirty="0"/>
              <a:t>From discourse analysis:</a:t>
            </a:r>
            <a:endParaRPr lang="en-GB" dirty="0"/>
          </a:p>
        </p:txBody>
      </p:sp>
      <p:sp>
        <p:nvSpPr>
          <p:cNvPr id="5" name="Content Placeholder 4">
            <a:extLst>
              <a:ext uri="{FF2B5EF4-FFF2-40B4-BE49-F238E27FC236}">
                <a16:creationId xmlns:a16="http://schemas.microsoft.com/office/drawing/2014/main" id="{781F2C08-67EC-8E2E-2838-6F9E3ABFE37B}"/>
              </a:ext>
            </a:extLst>
          </p:cNvPr>
          <p:cNvSpPr>
            <a:spLocks noGrp="1"/>
          </p:cNvSpPr>
          <p:nvPr>
            <p:ph sz="quarter" idx="4"/>
          </p:nvPr>
        </p:nvSpPr>
        <p:spPr>
          <a:xfrm>
            <a:off x="6197252" y="3103005"/>
            <a:ext cx="5634670" cy="3225414"/>
          </a:xfrm>
        </p:spPr>
        <p:txBody>
          <a:bodyPr>
            <a:normAutofit fontScale="92500" lnSpcReduction="10000"/>
          </a:bodyPr>
          <a:lstStyle/>
          <a:p>
            <a:r>
              <a:rPr lang="en-GB" sz="2400" dirty="0"/>
              <a:t>critically read texts</a:t>
            </a:r>
          </a:p>
          <a:p>
            <a:r>
              <a:rPr lang="en-GB" sz="2400" dirty="0"/>
              <a:t>qualitative analysis of a sample of language data</a:t>
            </a:r>
          </a:p>
          <a:p>
            <a:r>
              <a:rPr lang="en-GB" sz="2400" dirty="0"/>
              <a:t>manually code randomised examples</a:t>
            </a:r>
          </a:p>
          <a:p>
            <a:r>
              <a:rPr lang="en-GB" sz="2400" dirty="0"/>
              <a:t>thematic analysis</a:t>
            </a:r>
          </a:p>
          <a:p>
            <a:r>
              <a:rPr lang="en-GB" sz="2400" dirty="0"/>
              <a:t>combining text analysis with participant data (e.g. interviews, focus groups, surveys, contextual data)</a:t>
            </a:r>
          </a:p>
          <a:p>
            <a:r>
              <a:rPr lang="en-GB" sz="2400" dirty="0"/>
              <a:t>...</a:t>
            </a:r>
          </a:p>
          <a:p>
            <a:endParaRPr lang="en-GB" dirty="0"/>
          </a:p>
        </p:txBody>
      </p:sp>
      <p:sp>
        <p:nvSpPr>
          <p:cNvPr id="23554" name="Title 1">
            <a:extLst>
              <a:ext uri="{FF2B5EF4-FFF2-40B4-BE49-F238E27FC236}">
                <a16:creationId xmlns:a16="http://schemas.microsoft.com/office/drawing/2014/main" id="{C442675C-9D13-FDFE-2E01-2B2265ED8DCF}"/>
              </a:ext>
            </a:extLst>
          </p:cNvPr>
          <p:cNvSpPr>
            <a:spLocks noGrp="1"/>
          </p:cNvSpPr>
          <p:nvPr>
            <p:ph type="title"/>
          </p:nvPr>
        </p:nvSpPr>
        <p:spPr/>
        <p:txBody>
          <a:bodyPr rtlCol="0">
            <a:normAutofit/>
          </a:bodyPr>
          <a:lstStyle/>
          <a:p>
            <a:pPr>
              <a:buNone/>
              <a:defRPr/>
            </a:pPr>
            <a:r>
              <a:rPr lang="en-GB" sz="3600" b="1" dirty="0"/>
              <a:t>CADS tools and techniques</a:t>
            </a:r>
          </a:p>
        </p:txBody>
      </p:sp>
    </p:spTree>
  </p:cSld>
  <p:clrMapOvr>
    <a:masterClrMapping/>
  </p:clrMapOvr>
  <mc:AlternateContent xmlns:mc="http://schemas.openxmlformats.org/markup-compatibility/2006" xmlns:p14="http://schemas.microsoft.com/office/powerpoint/2010/main">
    <mc:Choice Requires="p14">
      <p:transition spd="slow" p14:dur="2000" advTm="10747"/>
    </mc:Choice>
    <mc:Fallback xmlns="">
      <p:transition spd="slow" advTm="1074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F25DC-2831-E33E-46B5-2CEB0F79A78E}"/>
              </a:ext>
            </a:extLst>
          </p:cNvPr>
          <p:cNvSpPr>
            <a:spLocks noGrp="1"/>
          </p:cNvSpPr>
          <p:nvPr>
            <p:ph type="title"/>
          </p:nvPr>
        </p:nvSpPr>
        <p:spPr>
          <a:xfrm>
            <a:off x="2246313" y="4406901"/>
            <a:ext cx="7772400" cy="3763963"/>
          </a:xfrm>
        </p:spPr>
        <p:txBody>
          <a:bodyPr>
            <a:normAutofit fontScale="90000"/>
          </a:bodyPr>
          <a:lstStyle/>
          <a:p>
            <a:pPr>
              <a:defRPr/>
            </a:pPr>
            <a:r>
              <a:rPr lang="en-GB" dirty="0"/>
              <a:t>EXAMPLE CADS PROJECT B: </a:t>
            </a:r>
            <a:br>
              <a:rPr lang="en-GB" dirty="0"/>
            </a:br>
            <a:r>
              <a:rPr lang="en-GB" dirty="0"/>
              <a:t>Portrayal of social workers in the UK press</a:t>
            </a:r>
            <a:br>
              <a:rPr lang="en-GB" dirty="0"/>
            </a:br>
            <a:br>
              <a:rPr lang="en-GB" dirty="0"/>
            </a:br>
            <a:br>
              <a:rPr lang="en-GB" dirty="0"/>
            </a:br>
            <a:endParaRPr lang="en-GB" dirty="0"/>
          </a:p>
        </p:txBody>
      </p:sp>
      <p:sp>
        <p:nvSpPr>
          <p:cNvPr id="43011" name="Text Placeholder 2">
            <a:extLst>
              <a:ext uri="{FF2B5EF4-FFF2-40B4-BE49-F238E27FC236}">
                <a16:creationId xmlns:a16="http://schemas.microsoft.com/office/drawing/2014/main" id="{2E030A40-5ADE-1B45-1D55-EB2B6E11193D}"/>
              </a:ext>
            </a:extLst>
          </p:cNvPr>
          <p:cNvSpPr>
            <a:spLocks noGrp="1" noChangeArrowheads="1"/>
          </p:cNvSpPr>
          <p:nvPr>
            <p:ph type="body" idx="1"/>
          </p:nvPr>
        </p:nvSpPr>
        <p:spPr/>
        <p:txBody>
          <a:bodyPr/>
          <a:lstStyle/>
          <a:p>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22A3A488-AE41-131B-F2F7-E4FA10E3A010}"/>
              </a:ext>
            </a:extLst>
          </p:cNvPr>
          <p:cNvSpPr>
            <a:spLocks noGrp="1" noChangeArrowheads="1"/>
          </p:cNvSpPr>
          <p:nvPr>
            <p:ph type="title"/>
          </p:nvPr>
        </p:nvSpPr>
        <p:spPr>
          <a:xfrm>
            <a:off x="1870076" y="323851"/>
            <a:ext cx="8226425" cy="733425"/>
          </a:xfrm>
        </p:spPr>
        <p:txBody>
          <a:bodyPr/>
          <a:lstStyle/>
          <a:p>
            <a:r>
              <a:rPr lang="en-GB" altLang="en-US"/>
              <a:t>Social workers in the press</a:t>
            </a:r>
          </a:p>
        </p:txBody>
      </p:sp>
      <p:sp>
        <p:nvSpPr>
          <p:cNvPr id="44035" name="Content Placeholder 10">
            <a:extLst>
              <a:ext uri="{FF2B5EF4-FFF2-40B4-BE49-F238E27FC236}">
                <a16:creationId xmlns:a16="http://schemas.microsoft.com/office/drawing/2014/main" id="{1BDA8E7E-83E5-720D-D4BE-951734CE6544}"/>
              </a:ext>
            </a:extLst>
          </p:cNvPr>
          <p:cNvSpPr>
            <a:spLocks noGrp="1" noChangeArrowheads="1"/>
          </p:cNvSpPr>
          <p:nvPr>
            <p:ph idx="1"/>
          </p:nvPr>
        </p:nvSpPr>
        <p:spPr>
          <a:xfrm>
            <a:off x="750887" y="1125315"/>
            <a:ext cx="8226425" cy="3099742"/>
          </a:xfrm>
        </p:spPr>
        <p:txBody>
          <a:bodyPr/>
          <a:lstStyle/>
          <a:p>
            <a:pPr marL="0" indent="0">
              <a:buNone/>
            </a:pPr>
            <a:r>
              <a:rPr lang="en-US" altLang="en-US" sz="1800" b="1" dirty="0"/>
              <a:t>Aim: </a:t>
            </a:r>
            <a:r>
              <a:rPr lang="en-US" altLang="en-US" sz="1800" dirty="0"/>
              <a:t>To explore the commonly-expressed belief of social workers that UK newspapers portrayed them negatively.</a:t>
            </a:r>
          </a:p>
          <a:p>
            <a:pPr marL="0" indent="0">
              <a:buNone/>
            </a:pPr>
            <a:endParaRPr lang="en-US" altLang="en-US" dirty="0"/>
          </a:p>
          <a:p>
            <a:pPr marL="0" indent="0">
              <a:buNone/>
            </a:pPr>
            <a:r>
              <a:rPr lang="en-US" altLang="en-US" sz="1800" b="1" dirty="0"/>
              <a:t>RQs</a:t>
            </a:r>
          </a:p>
          <a:p>
            <a:pPr marL="400050" indent="-400050">
              <a:buAutoNum type="romanLcParenBoth"/>
            </a:pPr>
            <a:r>
              <a:rPr lang="en-GB" altLang="en-US" sz="1800" dirty="0"/>
              <a:t>What are the proportions of positive, negative and neutral mentions of social worker(s) in the UK press? </a:t>
            </a:r>
          </a:p>
          <a:p>
            <a:pPr marL="400050" indent="-400050">
              <a:buAutoNum type="romanLcParenBoth"/>
            </a:pPr>
            <a:r>
              <a:rPr lang="en-GB" altLang="en-US" sz="1800" dirty="0"/>
              <a:t>(ii) What are the dominant subcategories within each of these three groupings?</a:t>
            </a:r>
            <a:endParaRPr lang="en-US" altLang="en-US" sz="1800" dirty="0"/>
          </a:p>
          <a:p>
            <a:endParaRPr lang="en-US" altLang="en-US" dirty="0"/>
          </a:p>
        </p:txBody>
      </p:sp>
      <p:pic>
        <p:nvPicPr>
          <p:cNvPr id="3" name="Picture 2">
            <a:extLst>
              <a:ext uri="{FF2B5EF4-FFF2-40B4-BE49-F238E27FC236}">
                <a16:creationId xmlns:a16="http://schemas.microsoft.com/office/drawing/2014/main" id="{5760B9E1-CEF9-8008-2980-FE8B248A543C}"/>
              </a:ext>
            </a:extLst>
          </p:cNvPr>
          <p:cNvPicPr>
            <a:picLocks noChangeAspect="1"/>
          </p:cNvPicPr>
          <p:nvPr/>
        </p:nvPicPr>
        <p:blipFill>
          <a:blip r:embed="rId3"/>
          <a:stretch>
            <a:fillRect/>
          </a:stretch>
        </p:blipFill>
        <p:spPr>
          <a:xfrm>
            <a:off x="3727376" y="3810496"/>
            <a:ext cx="6995616" cy="2450694"/>
          </a:xfrm>
          <a:prstGeom prst="rect">
            <a:avLst/>
          </a:prstGeom>
          <a:ln>
            <a:solidFill>
              <a:schemeClr val="accent2"/>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457523A3-60B8-90B6-EEBB-757510F9A588}"/>
              </a:ext>
            </a:extLst>
          </p:cNvPr>
          <p:cNvSpPr txBox="1"/>
          <p:nvPr/>
        </p:nvSpPr>
        <p:spPr>
          <a:xfrm>
            <a:off x="1870076" y="1557338"/>
            <a:ext cx="8226425" cy="4308872"/>
          </a:xfrm>
          <a:prstGeom prst="rect">
            <a:avLst/>
          </a:prstGeom>
          <a:noFill/>
        </p:spPr>
        <p:txBody>
          <a:bodyPr>
            <a:spAutoFit/>
          </a:bodyPr>
          <a:lstStyle/>
          <a:p>
            <a:pPr marL="342900" indent="-342900">
              <a:buFontTx/>
              <a:buAutoNum type="arabicParenR"/>
              <a:defRPr/>
            </a:pPr>
            <a:r>
              <a:rPr lang="en-GB" sz="1600" dirty="0"/>
              <a:t>The </a:t>
            </a:r>
            <a:r>
              <a:rPr lang="en-GB" sz="1600" b="1" dirty="0"/>
              <a:t>social workers</a:t>
            </a:r>
            <a:r>
              <a:rPr lang="en-GB" sz="1600" dirty="0"/>
              <a:t> asked me the most prying questions</a:t>
            </a:r>
          </a:p>
          <a:p>
            <a:pPr marL="342900" indent="-342900">
              <a:buFontTx/>
              <a:buAutoNum type="arabicParenR"/>
              <a:defRPr/>
            </a:pPr>
            <a:endParaRPr lang="en-GB" sz="1600" dirty="0"/>
          </a:p>
          <a:p>
            <a:pPr eaLnBrk="1" hangingPunct="1">
              <a:defRPr/>
            </a:pPr>
            <a:r>
              <a:rPr lang="en-GB" sz="1600" dirty="0"/>
              <a:t>2) I'm not eligible - basically, I can speak and get myself out of bed and into my chair, so I'm not disabled enough. Even my </a:t>
            </a:r>
            <a:r>
              <a:rPr lang="en-GB" sz="1600" b="1" dirty="0"/>
              <a:t>social worker</a:t>
            </a:r>
            <a:r>
              <a:rPr lang="en-GB" sz="1600" dirty="0"/>
              <a:t> seems to be at a loss, and just says how sorry she is.</a:t>
            </a:r>
          </a:p>
          <a:p>
            <a:pPr eaLnBrk="1" hangingPunct="1">
              <a:defRPr/>
            </a:pPr>
            <a:endParaRPr lang="en-GB" sz="1600" dirty="0"/>
          </a:p>
          <a:p>
            <a:pPr eaLnBrk="1" hangingPunct="1">
              <a:defRPr/>
            </a:pPr>
            <a:r>
              <a:rPr lang="en-GB" sz="1600" dirty="0"/>
              <a:t>3) Jurors were told how two days later, a </a:t>
            </a:r>
            <a:r>
              <a:rPr lang="en-GB" sz="1600" b="1" dirty="0"/>
              <a:t>social worker</a:t>
            </a:r>
            <a:r>
              <a:rPr lang="en-GB" sz="1600" dirty="0"/>
              <a:t> had seen Scarlett looking 'chatty, alert and happy’. </a:t>
            </a:r>
          </a:p>
          <a:p>
            <a:pPr eaLnBrk="1" hangingPunct="1">
              <a:defRPr/>
            </a:pPr>
            <a:endParaRPr lang="en-GB" sz="1600" dirty="0"/>
          </a:p>
          <a:p>
            <a:pPr eaLnBrk="1" hangingPunct="1">
              <a:defRPr/>
            </a:pPr>
            <a:r>
              <a:rPr lang="en-GB" sz="1600" dirty="0"/>
              <a:t>4) It gives gruelling details of how generations of children, living in a climate of fear, were horrendously abused by predatory carers in homes and foster families while Nottingham city council and Nottinghamshire county council, as well as police, </a:t>
            </a:r>
            <a:r>
              <a:rPr lang="en-GB" sz="1600" b="1" dirty="0"/>
              <a:t>social workers</a:t>
            </a:r>
            <a:r>
              <a:rPr lang="en-GB" sz="1600" dirty="0"/>
              <a:t> and the Crown Prosecution Service, repeatedly failed to act.</a:t>
            </a:r>
          </a:p>
          <a:p>
            <a:pPr eaLnBrk="1" hangingPunct="1">
              <a:defRPr/>
            </a:pPr>
            <a:endParaRPr lang="en-GB" sz="1600" dirty="0"/>
          </a:p>
          <a:p>
            <a:pPr eaLnBrk="1" hangingPunct="1">
              <a:defRPr/>
            </a:pPr>
            <a:r>
              <a:rPr lang="en-GB" sz="1600" dirty="0"/>
              <a:t>5) And today it can be revealed that prostitute Louise Porton, 23, conned </a:t>
            </a:r>
            <a:r>
              <a:rPr lang="en-GB" sz="1600" b="1" dirty="0"/>
              <a:t>social workers</a:t>
            </a:r>
            <a:r>
              <a:rPr lang="en-GB" sz="1600" dirty="0"/>
              <a:t> just four days before she "squeezed the life" out of the eldest of her two baby girls.</a:t>
            </a:r>
          </a:p>
          <a:p>
            <a:pPr eaLnBrk="1" hangingPunct="1">
              <a:defRPr/>
            </a:pPr>
            <a:endParaRPr lang="en-GB" dirty="0"/>
          </a:p>
        </p:txBody>
      </p:sp>
      <p:sp>
        <p:nvSpPr>
          <p:cNvPr id="46084" name="Content Placeholder 10">
            <a:extLst>
              <a:ext uri="{FF2B5EF4-FFF2-40B4-BE49-F238E27FC236}">
                <a16:creationId xmlns:a16="http://schemas.microsoft.com/office/drawing/2014/main" id="{E43F966D-8834-E851-0C9B-D109A30B8F5E}"/>
              </a:ext>
            </a:extLst>
          </p:cNvPr>
          <p:cNvSpPr>
            <a:spLocks noGrp="1" noChangeArrowheads="1"/>
          </p:cNvSpPr>
          <p:nvPr>
            <p:ph idx="1"/>
          </p:nvPr>
        </p:nvSpPr>
        <p:spPr/>
        <p:txBody>
          <a:bodyPr/>
          <a:lstStyle/>
          <a:p>
            <a:endParaRPr lang="en-US" altLang="en-US"/>
          </a:p>
        </p:txBody>
      </p:sp>
      <p:pic>
        <p:nvPicPr>
          <p:cNvPr id="46085" name="Picture 11">
            <a:extLst>
              <a:ext uri="{FF2B5EF4-FFF2-40B4-BE49-F238E27FC236}">
                <a16:creationId xmlns:a16="http://schemas.microsoft.com/office/drawing/2014/main" id="{2EC64C8F-D73B-4409-94D4-EBAE84B911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984250"/>
            <a:ext cx="9144000" cy="587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E297217-19E0-7437-668B-0D5695ED935E}"/>
              </a:ext>
            </a:extLst>
          </p:cNvPr>
          <p:cNvSpPr txBox="1">
            <a:spLocks noChangeArrowheads="1"/>
          </p:cNvSpPr>
          <p:nvPr/>
        </p:nvSpPr>
        <p:spPr bwMode="auto">
          <a:xfrm>
            <a:off x="1524001" y="156370"/>
            <a:ext cx="82264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0533" tIns="35266" rIns="70533" bIns="35266" numCol="1" anchor="ctr" anchorCtr="0" compatLnSpc="1">
            <a:prstTxWarp prst="textNoShape">
              <a:avLst/>
            </a:prstTxWarp>
            <a:spAutoFit/>
          </a:bodyPr>
          <a:lstStyle>
            <a:lvl1pPr algn="l" defTabSz="708025" rtl="0" eaLnBrk="0" fontAlgn="base" hangingPunct="0">
              <a:spcBef>
                <a:spcPct val="0"/>
              </a:spcBef>
              <a:spcAft>
                <a:spcPct val="0"/>
              </a:spcAft>
              <a:defRPr sz="4300">
                <a:solidFill>
                  <a:srgbClr val="9FAA00"/>
                </a:solidFill>
                <a:latin typeface="+mj-lt"/>
                <a:ea typeface="+mj-ea"/>
                <a:cs typeface="+mj-cs"/>
              </a:defRPr>
            </a:lvl1pPr>
            <a:lvl2pPr algn="l" defTabSz="708025" rtl="0" eaLnBrk="0" fontAlgn="base" hangingPunct="0">
              <a:spcBef>
                <a:spcPct val="0"/>
              </a:spcBef>
              <a:spcAft>
                <a:spcPct val="0"/>
              </a:spcAft>
              <a:defRPr sz="4300">
                <a:solidFill>
                  <a:srgbClr val="9FAA00"/>
                </a:solidFill>
                <a:latin typeface="Arial" charset="0"/>
              </a:defRPr>
            </a:lvl2pPr>
            <a:lvl3pPr algn="l" defTabSz="708025" rtl="0" eaLnBrk="0" fontAlgn="base" hangingPunct="0">
              <a:spcBef>
                <a:spcPct val="0"/>
              </a:spcBef>
              <a:spcAft>
                <a:spcPct val="0"/>
              </a:spcAft>
              <a:defRPr sz="4300">
                <a:solidFill>
                  <a:srgbClr val="9FAA00"/>
                </a:solidFill>
                <a:latin typeface="Arial" charset="0"/>
              </a:defRPr>
            </a:lvl3pPr>
            <a:lvl4pPr algn="l" defTabSz="708025" rtl="0" eaLnBrk="0" fontAlgn="base" hangingPunct="0">
              <a:spcBef>
                <a:spcPct val="0"/>
              </a:spcBef>
              <a:spcAft>
                <a:spcPct val="0"/>
              </a:spcAft>
              <a:defRPr sz="4300">
                <a:solidFill>
                  <a:srgbClr val="9FAA00"/>
                </a:solidFill>
                <a:latin typeface="Arial" charset="0"/>
              </a:defRPr>
            </a:lvl4pPr>
            <a:lvl5pPr algn="l" defTabSz="708025" rtl="0" eaLnBrk="0" fontAlgn="base" hangingPunct="0">
              <a:spcBef>
                <a:spcPct val="0"/>
              </a:spcBef>
              <a:spcAft>
                <a:spcPct val="0"/>
              </a:spcAft>
              <a:defRPr sz="4300">
                <a:solidFill>
                  <a:srgbClr val="9FAA00"/>
                </a:solidFill>
                <a:latin typeface="Arial" charset="0"/>
              </a:defRPr>
            </a:lvl5pPr>
            <a:lvl6pPr marL="457200" algn="l" defTabSz="708025" rtl="0" fontAlgn="base">
              <a:spcBef>
                <a:spcPct val="0"/>
              </a:spcBef>
              <a:spcAft>
                <a:spcPct val="0"/>
              </a:spcAft>
              <a:defRPr sz="4300">
                <a:solidFill>
                  <a:srgbClr val="9FAA00"/>
                </a:solidFill>
                <a:latin typeface="Arial" charset="0"/>
              </a:defRPr>
            </a:lvl6pPr>
            <a:lvl7pPr marL="914400" algn="l" defTabSz="708025" rtl="0" fontAlgn="base">
              <a:spcBef>
                <a:spcPct val="0"/>
              </a:spcBef>
              <a:spcAft>
                <a:spcPct val="0"/>
              </a:spcAft>
              <a:defRPr sz="4300">
                <a:solidFill>
                  <a:srgbClr val="9FAA00"/>
                </a:solidFill>
                <a:latin typeface="Arial" charset="0"/>
              </a:defRPr>
            </a:lvl7pPr>
            <a:lvl8pPr marL="1371600" algn="l" defTabSz="708025" rtl="0" fontAlgn="base">
              <a:spcBef>
                <a:spcPct val="0"/>
              </a:spcBef>
              <a:spcAft>
                <a:spcPct val="0"/>
              </a:spcAft>
              <a:defRPr sz="4300">
                <a:solidFill>
                  <a:srgbClr val="9FAA00"/>
                </a:solidFill>
                <a:latin typeface="Arial" charset="0"/>
              </a:defRPr>
            </a:lvl8pPr>
            <a:lvl9pPr marL="1828800" algn="l" defTabSz="708025" rtl="0" fontAlgn="base">
              <a:spcBef>
                <a:spcPct val="0"/>
              </a:spcBef>
              <a:spcAft>
                <a:spcPct val="0"/>
              </a:spcAft>
              <a:defRPr sz="4300">
                <a:solidFill>
                  <a:srgbClr val="9FAA00"/>
                </a:solidFill>
                <a:latin typeface="Arial" charset="0"/>
              </a:defRPr>
            </a:lvl9pPr>
          </a:lstStyle>
          <a:p>
            <a:r>
              <a:rPr lang="en-GB" altLang="en-US" kern="0" dirty="0"/>
              <a:t>Extracting articles from Nexis UK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87BFFF44-6DD9-B380-0F31-0250C8831BA7}"/>
              </a:ext>
            </a:extLst>
          </p:cNvPr>
          <p:cNvSpPr>
            <a:spLocks noGrp="1" noChangeArrowheads="1"/>
          </p:cNvSpPr>
          <p:nvPr>
            <p:ph type="title"/>
          </p:nvPr>
        </p:nvSpPr>
        <p:spPr>
          <a:xfrm>
            <a:off x="1870075" y="139700"/>
            <a:ext cx="8226425" cy="1394660"/>
          </a:xfrm>
        </p:spPr>
        <p:txBody>
          <a:bodyPr/>
          <a:lstStyle/>
          <a:p>
            <a:r>
              <a:rPr lang="en-GB" altLang="en-US" dirty="0"/>
              <a:t>Social workers in the press: Examples</a:t>
            </a:r>
          </a:p>
        </p:txBody>
      </p:sp>
      <p:sp>
        <p:nvSpPr>
          <p:cNvPr id="10" name="TextBox 9">
            <a:extLst>
              <a:ext uri="{FF2B5EF4-FFF2-40B4-BE49-F238E27FC236}">
                <a16:creationId xmlns:a16="http://schemas.microsoft.com/office/drawing/2014/main" id="{F7B80D8A-05DB-E82A-9765-C51ED8B355C5}"/>
              </a:ext>
            </a:extLst>
          </p:cNvPr>
          <p:cNvSpPr txBox="1"/>
          <p:nvPr/>
        </p:nvSpPr>
        <p:spPr>
          <a:xfrm>
            <a:off x="1870075" y="1772816"/>
            <a:ext cx="8226425" cy="4308872"/>
          </a:xfrm>
          <a:prstGeom prst="rect">
            <a:avLst/>
          </a:prstGeom>
          <a:noFill/>
        </p:spPr>
        <p:txBody>
          <a:bodyPr>
            <a:spAutoFit/>
          </a:bodyPr>
          <a:lstStyle/>
          <a:p>
            <a:pPr marL="342900" indent="-342900">
              <a:buFontTx/>
              <a:buAutoNum type="arabicParenR"/>
              <a:defRPr/>
            </a:pPr>
            <a:r>
              <a:rPr lang="en-GB" sz="1600" dirty="0"/>
              <a:t>The </a:t>
            </a:r>
            <a:r>
              <a:rPr lang="en-GB" sz="1600" b="1" dirty="0"/>
              <a:t>social workers</a:t>
            </a:r>
            <a:r>
              <a:rPr lang="en-GB" sz="1600" dirty="0"/>
              <a:t> asked me the most prying questions</a:t>
            </a:r>
          </a:p>
          <a:p>
            <a:pPr marL="342900" indent="-342900">
              <a:buFontTx/>
              <a:buAutoNum type="arabicParenR"/>
              <a:defRPr/>
            </a:pPr>
            <a:endParaRPr lang="en-GB" sz="1600" dirty="0"/>
          </a:p>
          <a:p>
            <a:pPr eaLnBrk="1" hangingPunct="1">
              <a:defRPr/>
            </a:pPr>
            <a:r>
              <a:rPr lang="en-GB" sz="1600" dirty="0"/>
              <a:t>2) I'm not eligible - basically, I can speak and get myself out of bed and into my chair, so I'm not disabled enough. Even my </a:t>
            </a:r>
            <a:r>
              <a:rPr lang="en-GB" sz="1600" b="1" dirty="0"/>
              <a:t>social worker</a:t>
            </a:r>
            <a:r>
              <a:rPr lang="en-GB" sz="1600" dirty="0"/>
              <a:t> seems to be at a loss, and just says how sorry she is.</a:t>
            </a:r>
          </a:p>
          <a:p>
            <a:pPr eaLnBrk="1" hangingPunct="1">
              <a:defRPr/>
            </a:pPr>
            <a:endParaRPr lang="en-GB" sz="1600" dirty="0"/>
          </a:p>
          <a:p>
            <a:pPr eaLnBrk="1" hangingPunct="1">
              <a:defRPr/>
            </a:pPr>
            <a:r>
              <a:rPr lang="en-GB" sz="1600" dirty="0"/>
              <a:t>3) Jurors were told how two days later, a </a:t>
            </a:r>
            <a:r>
              <a:rPr lang="en-GB" sz="1600" b="1" dirty="0"/>
              <a:t>social worker</a:t>
            </a:r>
            <a:r>
              <a:rPr lang="en-GB" sz="1600" dirty="0"/>
              <a:t> had seen Scarlett looking 'chatty, alert and happy’. </a:t>
            </a:r>
          </a:p>
          <a:p>
            <a:pPr eaLnBrk="1" hangingPunct="1">
              <a:defRPr/>
            </a:pPr>
            <a:endParaRPr lang="en-GB" sz="1600" dirty="0"/>
          </a:p>
          <a:p>
            <a:pPr eaLnBrk="1" hangingPunct="1">
              <a:defRPr/>
            </a:pPr>
            <a:r>
              <a:rPr lang="en-GB" sz="1600" dirty="0"/>
              <a:t>4) It gives gruelling details of how generations of children, living in a climate of fear, were horrendously abused by predatory carers in homes and foster families while Nottingham city council and Nottinghamshire county council, as well as police, </a:t>
            </a:r>
            <a:r>
              <a:rPr lang="en-GB" sz="1600" b="1" dirty="0"/>
              <a:t>social workers</a:t>
            </a:r>
            <a:r>
              <a:rPr lang="en-GB" sz="1600" dirty="0"/>
              <a:t> and the Crown Prosecution Service, repeatedly failed to act.</a:t>
            </a:r>
          </a:p>
          <a:p>
            <a:pPr eaLnBrk="1" hangingPunct="1">
              <a:defRPr/>
            </a:pPr>
            <a:endParaRPr lang="en-GB" sz="1600" dirty="0"/>
          </a:p>
          <a:p>
            <a:pPr eaLnBrk="1" hangingPunct="1">
              <a:defRPr/>
            </a:pPr>
            <a:r>
              <a:rPr lang="en-GB" sz="1600" dirty="0"/>
              <a:t>5) And today it can be revealed that prostitute Louise Porton, 23, conned </a:t>
            </a:r>
            <a:r>
              <a:rPr lang="en-GB" sz="1600" b="1" dirty="0"/>
              <a:t>social workers</a:t>
            </a:r>
            <a:r>
              <a:rPr lang="en-GB" sz="1600" dirty="0"/>
              <a:t> just four days before she "squeezed the life" out of the eldest of her two baby girls.</a:t>
            </a:r>
          </a:p>
          <a:p>
            <a:pPr eaLnBrk="1" hangingPunct="1">
              <a:defRPr/>
            </a:pPr>
            <a:endParaRPr lang="en-GB" dirty="0"/>
          </a:p>
        </p:txBody>
      </p:sp>
      <p:sp>
        <p:nvSpPr>
          <p:cNvPr id="48132" name="Content Placeholder 10">
            <a:extLst>
              <a:ext uri="{FF2B5EF4-FFF2-40B4-BE49-F238E27FC236}">
                <a16:creationId xmlns:a16="http://schemas.microsoft.com/office/drawing/2014/main" id="{28576C69-5B86-5025-8006-33B6636606B7}"/>
              </a:ext>
            </a:extLst>
          </p:cNvPr>
          <p:cNvSpPr>
            <a:spLocks noGrp="1" noChangeArrowheads="1"/>
          </p:cNvSpPr>
          <p:nvPr>
            <p:ph idx="1"/>
          </p:nvPr>
        </p:nvSpPr>
        <p:spPr/>
        <p:txBody>
          <a:bodyPr/>
          <a:lstStyle/>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Box 6">
            <a:extLst>
              <a:ext uri="{FF2B5EF4-FFF2-40B4-BE49-F238E27FC236}">
                <a16:creationId xmlns:a16="http://schemas.microsoft.com/office/drawing/2014/main" id="{571AA0FA-3223-A4DF-0862-04458094A712}"/>
              </a:ext>
            </a:extLst>
          </p:cNvPr>
          <p:cNvSpPr txBox="1">
            <a:spLocks noChangeArrowheads="1"/>
          </p:cNvSpPr>
          <p:nvPr/>
        </p:nvSpPr>
        <p:spPr bwMode="auto">
          <a:xfrm>
            <a:off x="2063751" y="3860800"/>
            <a:ext cx="58007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rgbClr val="E3284A"/>
                </a:solidFill>
                <a:latin typeface="Arial" panose="020B0604020202020204" pitchFamily="34" charset="0"/>
              </a:defRPr>
            </a:lvl1pPr>
            <a:lvl2pPr marL="742950" indent="-285750">
              <a:defRPr sz="3000">
                <a:solidFill>
                  <a:srgbClr val="E3284A"/>
                </a:solidFill>
                <a:latin typeface="Arial" panose="020B0604020202020204" pitchFamily="34" charset="0"/>
              </a:defRPr>
            </a:lvl2pPr>
            <a:lvl3pPr marL="1143000" indent="-228600">
              <a:defRPr sz="3000">
                <a:solidFill>
                  <a:srgbClr val="E3284A"/>
                </a:solidFill>
                <a:latin typeface="Arial" panose="020B0604020202020204" pitchFamily="34" charset="0"/>
              </a:defRPr>
            </a:lvl3pPr>
            <a:lvl4pPr marL="1600200" indent="-228600">
              <a:defRPr sz="3000">
                <a:solidFill>
                  <a:srgbClr val="E3284A"/>
                </a:solidFill>
                <a:latin typeface="Arial" panose="020B0604020202020204" pitchFamily="34" charset="0"/>
              </a:defRPr>
            </a:lvl4pPr>
            <a:lvl5pPr marL="2057400" indent="-228600">
              <a:defRPr sz="3000">
                <a:solidFill>
                  <a:srgbClr val="E3284A"/>
                </a:solidFill>
                <a:latin typeface="Arial" panose="020B0604020202020204" pitchFamily="34" charset="0"/>
              </a:defRPr>
            </a:lvl5pPr>
            <a:lvl6pPr marL="2514600" indent="-228600" eaLnBrk="0" fontAlgn="base" hangingPunct="0">
              <a:spcBef>
                <a:spcPct val="0"/>
              </a:spcBef>
              <a:spcAft>
                <a:spcPct val="0"/>
              </a:spcAft>
              <a:defRPr sz="3000">
                <a:solidFill>
                  <a:srgbClr val="E3284A"/>
                </a:solidFill>
                <a:latin typeface="Arial" panose="020B0604020202020204" pitchFamily="34" charset="0"/>
              </a:defRPr>
            </a:lvl6pPr>
            <a:lvl7pPr marL="2971800" indent="-228600" eaLnBrk="0" fontAlgn="base" hangingPunct="0">
              <a:spcBef>
                <a:spcPct val="0"/>
              </a:spcBef>
              <a:spcAft>
                <a:spcPct val="0"/>
              </a:spcAft>
              <a:defRPr sz="3000">
                <a:solidFill>
                  <a:srgbClr val="E3284A"/>
                </a:solidFill>
                <a:latin typeface="Arial" panose="020B0604020202020204" pitchFamily="34" charset="0"/>
              </a:defRPr>
            </a:lvl7pPr>
            <a:lvl8pPr marL="3429000" indent="-228600" eaLnBrk="0" fontAlgn="base" hangingPunct="0">
              <a:spcBef>
                <a:spcPct val="0"/>
              </a:spcBef>
              <a:spcAft>
                <a:spcPct val="0"/>
              </a:spcAft>
              <a:defRPr sz="3000">
                <a:solidFill>
                  <a:srgbClr val="E3284A"/>
                </a:solidFill>
                <a:latin typeface="Arial" panose="020B0604020202020204" pitchFamily="34" charset="0"/>
              </a:defRPr>
            </a:lvl8pPr>
            <a:lvl9pPr marL="3886200" indent="-228600" eaLnBrk="0" fontAlgn="base" hangingPunct="0">
              <a:spcBef>
                <a:spcPct val="0"/>
              </a:spcBef>
              <a:spcAft>
                <a:spcPct val="0"/>
              </a:spcAft>
              <a:defRPr sz="3000">
                <a:solidFill>
                  <a:srgbClr val="E3284A"/>
                </a:solidFill>
                <a:latin typeface="Arial" panose="020B0604020202020204" pitchFamily="34" charset="0"/>
              </a:defRPr>
            </a:lvl9pPr>
          </a:lstStyle>
          <a:p>
            <a:pPr eaLnBrk="1" hangingPunct="1"/>
            <a:endParaRPr lang="en-US" altLang="en-US"/>
          </a:p>
        </p:txBody>
      </p:sp>
      <p:pic>
        <p:nvPicPr>
          <p:cNvPr id="50179" name="Picture 5">
            <a:extLst>
              <a:ext uri="{FF2B5EF4-FFF2-40B4-BE49-F238E27FC236}">
                <a16:creationId xmlns:a16="http://schemas.microsoft.com/office/drawing/2014/main" id="{ABD5B062-104F-45EA-3C7B-5F9D7FAC35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7195" y="127000"/>
            <a:ext cx="6280289" cy="6302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1" name="Title 4">
            <a:extLst>
              <a:ext uri="{FF2B5EF4-FFF2-40B4-BE49-F238E27FC236}">
                <a16:creationId xmlns:a16="http://schemas.microsoft.com/office/drawing/2014/main" id="{D9D5F65F-F764-6BFE-C415-0778992ADBE1}"/>
              </a:ext>
            </a:extLst>
          </p:cNvPr>
          <p:cNvSpPr>
            <a:spLocks noGrp="1" noChangeArrowheads="1"/>
          </p:cNvSpPr>
          <p:nvPr>
            <p:ph type="title"/>
          </p:nvPr>
        </p:nvSpPr>
        <p:spPr>
          <a:xfrm>
            <a:off x="230432" y="4749176"/>
            <a:ext cx="3374780" cy="1512416"/>
          </a:xfrm>
        </p:spPr>
        <p:txBody>
          <a:bodyPr>
            <a:normAutofit fontScale="90000"/>
          </a:bodyPr>
          <a:lstStyle/>
          <a:p>
            <a:r>
              <a:rPr lang="en-US" altLang="en-US" dirty="0"/>
              <a:t>Viewing concordance lines in AntConc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959785A6-D11F-5AE1-7043-0053B27CBF6C}"/>
              </a:ext>
            </a:extLst>
          </p:cNvPr>
          <p:cNvSpPr>
            <a:spLocks noGrp="1" noChangeArrowheads="1"/>
          </p:cNvSpPr>
          <p:nvPr>
            <p:ph type="title"/>
          </p:nvPr>
        </p:nvSpPr>
        <p:spPr>
          <a:xfrm>
            <a:off x="193676" y="207962"/>
            <a:ext cx="8226425" cy="733425"/>
          </a:xfrm>
        </p:spPr>
        <p:txBody>
          <a:bodyPr/>
          <a:lstStyle/>
          <a:p>
            <a:r>
              <a:rPr lang="en-GB" altLang="en-US" dirty="0"/>
              <a:t>Coding and sorting in Excel</a:t>
            </a:r>
          </a:p>
        </p:txBody>
      </p:sp>
      <p:sp>
        <p:nvSpPr>
          <p:cNvPr id="54275" name="TextBox 6">
            <a:extLst>
              <a:ext uri="{FF2B5EF4-FFF2-40B4-BE49-F238E27FC236}">
                <a16:creationId xmlns:a16="http://schemas.microsoft.com/office/drawing/2014/main" id="{72A60BEB-BB78-AEC8-8EAF-052F20540AED}"/>
              </a:ext>
            </a:extLst>
          </p:cNvPr>
          <p:cNvSpPr txBox="1">
            <a:spLocks noChangeArrowheads="1"/>
          </p:cNvSpPr>
          <p:nvPr/>
        </p:nvSpPr>
        <p:spPr bwMode="auto">
          <a:xfrm>
            <a:off x="2063751" y="3860800"/>
            <a:ext cx="58007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rgbClr val="E3284A"/>
                </a:solidFill>
                <a:latin typeface="Arial" panose="020B0604020202020204" pitchFamily="34" charset="0"/>
              </a:defRPr>
            </a:lvl1pPr>
            <a:lvl2pPr marL="742950" indent="-285750">
              <a:defRPr sz="3000">
                <a:solidFill>
                  <a:srgbClr val="E3284A"/>
                </a:solidFill>
                <a:latin typeface="Arial" panose="020B0604020202020204" pitchFamily="34" charset="0"/>
              </a:defRPr>
            </a:lvl2pPr>
            <a:lvl3pPr marL="1143000" indent="-228600">
              <a:defRPr sz="3000">
                <a:solidFill>
                  <a:srgbClr val="E3284A"/>
                </a:solidFill>
                <a:latin typeface="Arial" panose="020B0604020202020204" pitchFamily="34" charset="0"/>
              </a:defRPr>
            </a:lvl3pPr>
            <a:lvl4pPr marL="1600200" indent="-228600">
              <a:defRPr sz="3000">
                <a:solidFill>
                  <a:srgbClr val="E3284A"/>
                </a:solidFill>
                <a:latin typeface="Arial" panose="020B0604020202020204" pitchFamily="34" charset="0"/>
              </a:defRPr>
            </a:lvl4pPr>
            <a:lvl5pPr marL="2057400" indent="-228600">
              <a:defRPr sz="3000">
                <a:solidFill>
                  <a:srgbClr val="E3284A"/>
                </a:solidFill>
                <a:latin typeface="Arial" panose="020B0604020202020204" pitchFamily="34" charset="0"/>
              </a:defRPr>
            </a:lvl5pPr>
            <a:lvl6pPr marL="2514600" indent="-228600" eaLnBrk="0" fontAlgn="base" hangingPunct="0">
              <a:spcBef>
                <a:spcPct val="0"/>
              </a:spcBef>
              <a:spcAft>
                <a:spcPct val="0"/>
              </a:spcAft>
              <a:defRPr sz="3000">
                <a:solidFill>
                  <a:srgbClr val="E3284A"/>
                </a:solidFill>
                <a:latin typeface="Arial" panose="020B0604020202020204" pitchFamily="34" charset="0"/>
              </a:defRPr>
            </a:lvl6pPr>
            <a:lvl7pPr marL="2971800" indent="-228600" eaLnBrk="0" fontAlgn="base" hangingPunct="0">
              <a:spcBef>
                <a:spcPct val="0"/>
              </a:spcBef>
              <a:spcAft>
                <a:spcPct val="0"/>
              </a:spcAft>
              <a:defRPr sz="3000">
                <a:solidFill>
                  <a:srgbClr val="E3284A"/>
                </a:solidFill>
                <a:latin typeface="Arial" panose="020B0604020202020204" pitchFamily="34" charset="0"/>
              </a:defRPr>
            </a:lvl7pPr>
            <a:lvl8pPr marL="3429000" indent="-228600" eaLnBrk="0" fontAlgn="base" hangingPunct="0">
              <a:spcBef>
                <a:spcPct val="0"/>
              </a:spcBef>
              <a:spcAft>
                <a:spcPct val="0"/>
              </a:spcAft>
              <a:defRPr sz="3000">
                <a:solidFill>
                  <a:srgbClr val="E3284A"/>
                </a:solidFill>
                <a:latin typeface="Arial" panose="020B0604020202020204" pitchFamily="34" charset="0"/>
              </a:defRPr>
            </a:lvl8pPr>
            <a:lvl9pPr marL="3886200" indent="-228600" eaLnBrk="0" fontAlgn="base" hangingPunct="0">
              <a:spcBef>
                <a:spcPct val="0"/>
              </a:spcBef>
              <a:spcAft>
                <a:spcPct val="0"/>
              </a:spcAft>
              <a:defRPr sz="3000">
                <a:solidFill>
                  <a:srgbClr val="E3284A"/>
                </a:solidFill>
                <a:latin typeface="Arial" panose="020B0604020202020204" pitchFamily="34" charset="0"/>
              </a:defRPr>
            </a:lvl9pPr>
          </a:lstStyle>
          <a:p>
            <a:pPr eaLnBrk="1" hangingPunct="1"/>
            <a:endParaRPr lang="en-US" altLang="en-US"/>
          </a:p>
        </p:txBody>
      </p:sp>
      <p:pic>
        <p:nvPicPr>
          <p:cNvPr id="9" name="Picture 8">
            <a:extLst>
              <a:ext uri="{FF2B5EF4-FFF2-40B4-BE49-F238E27FC236}">
                <a16:creationId xmlns:a16="http://schemas.microsoft.com/office/drawing/2014/main" id="{D5D7FE98-64A9-1269-195D-DED45EA7269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1388" y="941387"/>
            <a:ext cx="8623300" cy="2668588"/>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7FADB74D-E640-2158-5E1B-A5A40D93BBC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89250" y="3716338"/>
            <a:ext cx="8923338" cy="2933700"/>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354A15A6-B10D-F3AE-00B3-82494FBE435F}"/>
              </a:ext>
            </a:extLst>
          </p:cNvPr>
          <p:cNvSpPr>
            <a:spLocks noGrp="1" noChangeArrowheads="1"/>
          </p:cNvSpPr>
          <p:nvPr>
            <p:ph type="title"/>
          </p:nvPr>
        </p:nvSpPr>
        <p:spPr>
          <a:xfrm>
            <a:off x="1870076" y="323851"/>
            <a:ext cx="8226425" cy="733425"/>
          </a:xfrm>
        </p:spPr>
        <p:txBody>
          <a:bodyPr/>
          <a:lstStyle/>
          <a:p>
            <a:r>
              <a:rPr lang="en-GB" altLang="en-US" dirty="0"/>
              <a:t>Classifying the lines</a:t>
            </a:r>
          </a:p>
        </p:txBody>
      </p:sp>
      <p:pic>
        <p:nvPicPr>
          <p:cNvPr id="5" name="Picture 4">
            <a:extLst>
              <a:ext uri="{FF2B5EF4-FFF2-40B4-BE49-F238E27FC236}">
                <a16:creationId xmlns:a16="http://schemas.microsoft.com/office/drawing/2014/main" id="{09CD1716-F6ED-01A6-DCD4-2B0279A27C5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48050" y="2997200"/>
            <a:ext cx="5295900" cy="3219450"/>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3FFF7139-BE06-A1F1-6714-1399F4B1F50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63751" y="1268413"/>
            <a:ext cx="7077075" cy="1333500"/>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TotalTime>
  <Words>1669</Words>
  <Application>Microsoft Office PowerPoint</Application>
  <PresentationFormat>Widescreen</PresentationFormat>
  <Paragraphs>125</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Arial,Sans-Serif</vt:lpstr>
      <vt:lpstr>Calibri</vt:lpstr>
      <vt:lpstr>Merriweather</vt:lpstr>
      <vt:lpstr>Office Theme</vt:lpstr>
      <vt:lpstr>Video 3: CADS in practice  </vt:lpstr>
      <vt:lpstr>CADS tools and techniques</vt:lpstr>
      <vt:lpstr>EXAMPLE CADS PROJECT B:  Portrayal of social workers in the UK press   </vt:lpstr>
      <vt:lpstr>Social workers in the press</vt:lpstr>
      <vt:lpstr>PowerPoint Presentation</vt:lpstr>
      <vt:lpstr>Social workers in the press: Examples</vt:lpstr>
      <vt:lpstr>Viewing concordance lines in AntConc</vt:lpstr>
      <vt:lpstr>Coding and sorting in Excel</vt:lpstr>
      <vt:lpstr>Classifying the lines</vt:lpstr>
      <vt:lpstr>Social workers in the press: Examples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Blunt</dc:creator>
  <cp:lastModifiedBy>Gil Dekel</cp:lastModifiedBy>
  <cp:revision>20</cp:revision>
  <dcterms:created xsi:type="dcterms:W3CDTF">2020-05-12T14:44:09Z</dcterms:created>
  <dcterms:modified xsi:type="dcterms:W3CDTF">2025-04-22T11:36:05Z</dcterms:modified>
</cp:coreProperties>
</file>